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theme/theme10.xml" ContentType="application/vnd.openxmlformats-officedocument.theme+xml"/>
  <Override PartName="/ppt/slideLayouts/slideLayout16.xml" ContentType="application/vnd.openxmlformats-officedocument.presentationml.slideLayout+xml"/>
  <Override PartName="/ppt/theme/theme11.xml" ContentType="application/vnd.openxmlformats-officedocument.theme+xml"/>
  <Override PartName="/ppt/slideLayouts/slideLayout17.xml" ContentType="application/vnd.openxmlformats-officedocument.presentationml.slideLayout+xml"/>
  <Override PartName="/ppt/theme/theme12.xml" ContentType="application/vnd.openxmlformats-officedocument.theme+xml"/>
  <Override PartName="/ppt/slideLayouts/slideLayout18.xml" ContentType="application/vnd.openxmlformats-officedocument.presentationml.slideLayout+xml"/>
  <Override PartName="/ppt/theme/theme13.xml" ContentType="application/vnd.openxmlformats-officedocument.theme+xml"/>
  <Override PartName="/ppt/slideLayouts/slideLayout19.xml" ContentType="application/vnd.openxmlformats-officedocument.presentationml.slideLayout+xml"/>
  <Override PartName="/ppt/theme/theme14.xml" ContentType="application/vnd.openxmlformats-officedocument.theme+xml"/>
  <Override PartName="/ppt/slideLayouts/slideLayout20.xml" ContentType="application/vnd.openxmlformats-officedocument.presentationml.slideLayout+xml"/>
  <Override PartName="/ppt/theme/theme15.xml" ContentType="application/vnd.openxmlformats-officedocument.theme+xml"/>
  <Override PartName="/ppt/slideLayouts/slideLayout21.xml" ContentType="application/vnd.openxmlformats-officedocument.presentationml.slideLayout+xml"/>
  <Override PartName="/ppt/theme/theme16.xml" ContentType="application/vnd.openxmlformats-officedocument.theme+xml"/>
  <Override PartName="/ppt/slideLayouts/slideLayout22.xml" ContentType="application/vnd.openxmlformats-officedocument.presentationml.slideLayout+xml"/>
  <Override PartName="/ppt/theme/theme17.xml" ContentType="application/vnd.openxmlformats-officedocument.theme+xml"/>
  <Override PartName="/ppt/slideLayouts/slideLayout23.xml" ContentType="application/vnd.openxmlformats-officedocument.presentationml.slideLayout+xml"/>
  <Override PartName="/ppt/theme/theme18.xml" ContentType="application/vnd.openxmlformats-officedocument.theme+xml"/>
  <Override PartName="/ppt/slideLayouts/slideLayout24.xml" ContentType="application/vnd.openxmlformats-officedocument.presentationml.slideLayout+xml"/>
  <Override PartName="/ppt/theme/theme19.xml" ContentType="application/vnd.openxmlformats-officedocument.theme+xml"/>
  <Override PartName="/ppt/slideLayouts/slideLayout25.xml" ContentType="application/vnd.openxmlformats-officedocument.presentationml.slideLayout+xml"/>
  <Override PartName="/ppt/theme/theme20.xml" ContentType="application/vnd.openxmlformats-officedocument.theme+xml"/>
  <Override PartName="/ppt/slideLayouts/slideLayout26.xml" ContentType="application/vnd.openxmlformats-officedocument.presentationml.slideLayout+xml"/>
  <Override PartName="/ppt/theme/theme21.xml" ContentType="application/vnd.openxmlformats-officedocument.theme+xml"/>
  <Override PartName="/ppt/slideLayouts/slideLayout27.xml" ContentType="application/vnd.openxmlformats-officedocument.presentationml.slideLayout+xml"/>
  <Override PartName="/ppt/theme/theme22.xml" ContentType="application/vnd.openxmlformats-officedocument.theme+xml"/>
  <Override PartName="/ppt/slideLayouts/slideLayout28.xml" ContentType="application/vnd.openxmlformats-officedocument.presentationml.slideLayout+xml"/>
  <Override PartName="/ppt/theme/theme23.xml" ContentType="application/vnd.openxmlformats-officedocument.theme+xml"/>
  <Override PartName="/ppt/slideLayouts/slideLayout29.xml" ContentType="application/vnd.openxmlformats-officedocument.presentationml.slideLayout+xml"/>
  <Override PartName="/ppt/theme/theme24.xml" ContentType="application/vnd.openxmlformats-officedocument.theme+xml"/>
  <Override PartName="/ppt/slideLayouts/slideLayout30.xml" ContentType="application/vnd.openxmlformats-officedocument.presentationml.slideLayout+xml"/>
  <Override PartName="/ppt/theme/theme25.xml" ContentType="application/vnd.openxmlformats-officedocument.theme+xml"/>
  <Override PartName="/ppt/slideLayouts/slideLayout31.xml" ContentType="application/vnd.openxmlformats-officedocument.presentationml.slideLayout+xml"/>
  <Override PartName="/ppt/theme/theme26.xml" ContentType="application/vnd.openxmlformats-officedocument.theme+xml"/>
  <Override PartName="/ppt/slideLayouts/slideLayout32.xml" ContentType="application/vnd.openxmlformats-officedocument.presentationml.slideLayout+xml"/>
  <Override PartName="/ppt/theme/theme27.xml" ContentType="application/vnd.openxmlformats-officedocument.theme+xml"/>
  <Override PartName="/ppt/slideLayouts/slideLayout33.xml" ContentType="application/vnd.openxmlformats-officedocument.presentationml.slideLayout+xml"/>
  <Override PartName="/ppt/theme/theme28.xml" ContentType="application/vnd.openxmlformats-officedocument.theme+xml"/>
  <Override PartName="/ppt/slideLayouts/slideLayout34.xml" ContentType="application/vnd.openxmlformats-officedocument.presentationml.slideLayout+xml"/>
  <Override PartName="/ppt/theme/theme29.xml" ContentType="application/vnd.openxmlformats-officedocument.theme+xml"/>
  <Override PartName="/ppt/slideLayouts/slideLayout35.xml" ContentType="application/vnd.openxmlformats-officedocument.presentationml.slideLayout+xml"/>
  <Override PartName="/ppt/theme/theme30.xml" ContentType="application/vnd.openxmlformats-officedocument.theme+xml"/>
  <Override PartName="/ppt/slideLayouts/slideLayout36.xml" ContentType="application/vnd.openxmlformats-officedocument.presentationml.slideLayout+xml"/>
  <Override PartName="/ppt/theme/theme31.xml" ContentType="application/vnd.openxmlformats-officedocument.theme+xml"/>
  <Override PartName="/ppt/slideLayouts/slideLayout37.xml" ContentType="application/vnd.openxmlformats-officedocument.presentationml.slideLayout+xml"/>
  <Override PartName="/ppt/theme/theme32.xml" ContentType="application/vnd.openxmlformats-officedocument.theme+xml"/>
  <Override PartName="/ppt/slideLayouts/slideLayout38.xml" ContentType="application/vnd.openxmlformats-officedocument.presentationml.slideLayout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  <p:sldMasterId id="2147483693" r:id="rId2"/>
    <p:sldMasterId id="2147483697" r:id="rId3"/>
    <p:sldMasterId id="2147483699" r:id="rId4"/>
    <p:sldMasterId id="2147483705" r:id="rId5"/>
    <p:sldMasterId id="2147483707" r:id="rId6"/>
    <p:sldMasterId id="2147483711" r:id="rId7"/>
    <p:sldMasterId id="2147483721" r:id="rId8"/>
    <p:sldMasterId id="2147483723" r:id="rId9"/>
    <p:sldMasterId id="2147483729" r:id="rId10"/>
    <p:sldMasterId id="2147483731" r:id="rId11"/>
    <p:sldMasterId id="2147483735" r:id="rId12"/>
    <p:sldMasterId id="2147483743" r:id="rId13"/>
    <p:sldMasterId id="2147483745" r:id="rId14"/>
    <p:sldMasterId id="2147483747" r:id="rId15"/>
    <p:sldMasterId id="2147483749" r:id="rId16"/>
    <p:sldMasterId id="2147483753" r:id="rId17"/>
    <p:sldMasterId id="2147483757" r:id="rId18"/>
    <p:sldMasterId id="2147483759" r:id="rId19"/>
    <p:sldMasterId id="2147483765" r:id="rId20"/>
    <p:sldMasterId id="2147483767" r:id="rId21"/>
    <p:sldMasterId id="2147483769" r:id="rId22"/>
    <p:sldMasterId id="2147483771" r:id="rId23"/>
    <p:sldMasterId id="2147483773" r:id="rId24"/>
    <p:sldMasterId id="2147483775" r:id="rId25"/>
    <p:sldMasterId id="2147483781" r:id="rId26"/>
    <p:sldMasterId id="2147483783" r:id="rId27"/>
    <p:sldMasterId id="2147483785" r:id="rId28"/>
    <p:sldMasterId id="2147483787" r:id="rId29"/>
    <p:sldMasterId id="2147483789" r:id="rId30"/>
    <p:sldMasterId id="2147483791" r:id="rId31"/>
    <p:sldMasterId id="2147483793" r:id="rId32"/>
    <p:sldMasterId id="2147483797" r:id="rId33"/>
  </p:sldMasterIdLst>
  <p:notesMasterIdLst>
    <p:notesMasterId r:id="rId111"/>
  </p:notesMasterIdLst>
  <p:handoutMasterIdLst>
    <p:handoutMasterId r:id="rId112"/>
  </p:handoutMasterIdLst>
  <p:sldIdLst>
    <p:sldId id="532" r:id="rId34"/>
    <p:sldId id="264" r:id="rId35"/>
    <p:sldId id="405" r:id="rId36"/>
    <p:sldId id="478" r:id="rId37"/>
    <p:sldId id="406" r:id="rId38"/>
    <p:sldId id="407" r:id="rId39"/>
    <p:sldId id="269" r:id="rId40"/>
    <p:sldId id="270" r:id="rId41"/>
    <p:sldId id="408" r:id="rId42"/>
    <p:sldId id="272" r:id="rId43"/>
    <p:sldId id="414" r:id="rId44"/>
    <p:sldId id="480" r:id="rId45"/>
    <p:sldId id="409" r:id="rId46"/>
    <p:sldId id="415" r:id="rId47"/>
    <p:sldId id="410" r:id="rId48"/>
    <p:sldId id="411" r:id="rId49"/>
    <p:sldId id="278" r:id="rId50"/>
    <p:sldId id="440" r:id="rId51"/>
    <p:sldId id="481" r:id="rId52"/>
    <p:sldId id="433" r:id="rId53"/>
    <p:sldId id="484" r:id="rId54"/>
    <p:sldId id="432" r:id="rId55"/>
    <p:sldId id="293" r:id="rId56"/>
    <p:sldId id="485" r:id="rId57"/>
    <p:sldId id="486" r:id="rId58"/>
    <p:sldId id="435" r:id="rId59"/>
    <p:sldId id="437" r:id="rId60"/>
    <p:sldId id="438" r:id="rId61"/>
    <p:sldId id="439" r:id="rId62"/>
    <p:sldId id="297" r:id="rId63"/>
    <p:sldId id="488" r:id="rId64"/>
    <p:sldId id="493" r:id="rId65"/>
    <p:sldId id="304" r:id="rId66"/>
    <p:sldId id="494" r:id="rId67"/>
    <p:sldId id="444" r:id="rId68"/>
    <p:sldId id="446" r:id="rId69"/>
    <p:sldId id="497" r:id="rId70"/>
    <p:sldId id="533" r:id="rId71"/>
    <p:sldId id="309" r:id="rId72"/>
    <p:sldId id="498" r:id="rId73"/>
    <p:sldId id="448" r:id="rId74"/>
    <p:sldId id="449" r:id="rId75"/>
    <p:sldId id="530" r:id="rId76"/>
    <p:sldId id="450" r:id="rId77"/>
    <p:sldId id="500" r:id="rId78"/>
    <p:sldId id="504" r:id="rId79"/>
    <p:sldId id="505" r:id="rId80"/>
    <p:sldId id="506" r:id="rId81"/>
    <p:sldId id="507" r:id="rId82"/>
    <p:sldId id="318" r:id="rId83"/>
    <p:sldId id="319" r:id="rId84"/>
    <p:sldId id="459" r:id="rId85"/>
    <p:sldId id="509" r:id="rId86"/>
    <p:sldId id="510" r:id="rId87"/>
    <p:sldId id="512" r:id="rId88"/>
    <p:sldId id="513" r:id="rId89"/>
    <p:sldId id="516" r:id="rId90"/>
    <p:sldId id="324" r:id="rId91"/>
    <p:sldId id="398" r:id="rId92"/>
    <p:sldId id="517" r:id="rId93"/>
    <p:sldId id="326" r:id="rId94"/>
    <p:sldId id="465" r:id="rId95"/>
    <p:sldId id="466" r:id="rId96"/>
    <p:sldId id="327" r:id="rId97"/>
    <p:sldId id="328" r:id="rId98"/>
    <p:sldId id="518" r:id="rId99"/>
    <p:sldId id="519" r:id="rId100"/>
    <p:sldId id="520" r:id="rId101"/>
    <p:sldId id="469" r:id="rId102"/>
    <p:sldId id="521" r:id="rId103"/>
    <p:sldId id="470" r:id="rId104"/>
    <p:sldId id="524" r:id="rId105"/>
    <p:sldId id="525" r:id="rId106"/>
    <p:sldId id="526" r:id="rId107"/>
    <p:sldId id="527" r:id="rId108"/>
    <p:sldId id="528" r:id="rId109"/>
    <p:sldId id="529" r:id="rId110"/>
  </p:sldIdLst>
  <p:sldSz cx="9144000" cy="6858000" type="screen4x3"/>
  <p:notesSz cx="12115800" cy="18973800"/>
  <p:custDataLst>
    <p:tags r:id="rId11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5">
          <p15:clr>
            <a:srgbClr val="A4A3A4"/>
          </p15:clr>
        </p15:guide>
        <p15:guide id="3" orient="horz" pos="2180">
          <p15:clr>
            <a:srgbClr val="A4A3A4"/>
          </p15:clr>
        </p15:guide>
        <p15:guide id="4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5976">
          <p15:clr>
            <a:srgbClr val="A4A3A4"/>
          </p15:clr>
        </p15:guide>
        <p15:guide id="2" pos="38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150"/>
    <a:srgbClr val="F7F7F7"/>
    <a:srgbClr val="0057B6"/>
    <a:srgbClr val="4B7278"/>
    <a:srgbClr val="58662E"/>
    <a:srgbClr val="4473B8"/>
    <a:srgbClr val="85B0DE"/>
    <a:srgbClr val="008B5D"/>
    <a:srgbClr val="715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0" autoAdjust="0"/>
    <p:restoredTop sz="95821" autoAdjust="0"/>
  </p:normalViewPr>
  <p:slideViewPr>
    <p:cSldViewPr snapToGrid="0">
      <p:cViewPr>
        <p:scale>
          <a:sx n="100" d="100"/>
          <a:sy n="100" d="100"/>
        </p:scale>
        <p:origin x="1608" y="360"/>
      </p:cViewPr>
      <p:guideLst>
        <p:guide orient="horz" pos="2160"/>
        <p:guide pos="2875"/>
        <p:guide orient="horz" pos="2180"/>
        <p:guide pos="516"/>
      </p:guideLst>
    </p:cSldViewPr>
  </p:slideViewPr>
  <p:outlineViewPr>
    <p:cViewPr>
      <p:scale>
        <a:sx n="33" d="100"/>
        <a:sy n="33" d="100"/>
      </p:scale>
      <p:origin x="0" y="-460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1" d="100"/>
          <a:sy n="41" d="100"/>
        </p:scale>
        <p:origin x="1788" y="84"/>
      </p:cViewPr>
      <p:guideLst>
        <p:guide orient="horz" pos="5976"/>
        <p:guide pos="38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68.xml"/><Relationship Id="rId102" Type="http://schemas.openxmlformats.org/officeDocument/2006/relationships/slide" Target="slides/slide69.xml"/><Relationship Id="rId103" Type="http://schemas.openxmlformats.org/officeDocument/2006/relationships/slide" Target="slides/slide70.xml"/><Relationship Id="rId104" Type="http://schemas.openxmlformats.org/officeDocument/2006/relationships/slide" Target="slides/slide71.xml"/><Relationship Id="rId105" Type="http://schemas.openxmlformats.org/officeDocument/2006/relationships/slide" Target="slides/slide72.xml"/><Relationship Id="rId106" Type="http://schemas.openxmlformats.org/officeDocument/2006/relationships/slide" Target="slides/slide73.xml"/><Relationship Id="rId107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8" Type="http://schemas.openxmlformats.org/officeDocument/2006/relationships/slide" Target="slides/slide75.xml"/><Relationship Id="rId109" Type="http://schemas.openxmlformats.org/officeDocument/2006/relationships/slide" Target="slides/slide76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30" Type="http://schemas.openxmlformats.org/officeDocument/2006/relationships/slideMaster" Target="slideMasters/slideMaster30.xml"/><Relationship Id="rId31" Type="http://schemas.openxmlformats.org/officeDocument/2006/relationships/slideMaster" Target="slideMasters/slideMaster31.xml"/><Relationship Id="rId32" Type="http://schemas.openxmlformats.org/officeDocument/2006/relationships/slideMaster" Target="slideMasters/slideMaster32.xml"/><Relationship Id="rId33" Type="http://schemas.openxmlformats.org/officeDocument/2006/relationships/slideMaster" Target="slideMasters/slideMaster33.xml"/><Relationship Id="rId34" Type="http://schemas.openxmlformats.org/officeDocument/2006/relationships/slide" Target="slides/slide1.xml"/><Relationship Id="rId35" Type="http://schemas.openxmlformats.org/officeDocument/2006/relationships/slide" Target="slides/slide2.xml"/><Relationship Id="rId36" Type="http://schemas.openxmlformats.org/officeDocument/2006/relationships/slide" Target="slides/slide3.xml"/><Relationship Id="rId37" Type="http://schemas.openxmlformats.org/officeDocument/2006/relationships/slide" Target="slides/slide4.xml"/><Relationship Id="rId38" Type="http://schemas.openxmlformats.org/officeDocument/2006/relationships/slide" Target="slides/slide5.xml"/><Relationship Id="rId39" Type="http://schemas.openxmlformats.org/officeDocument/2006/relationships/slide" Target="slides/slide6.xml"/><Relationship Id="rId50" Type="http://schemas.openxmlformats.org/officeDocument/2006/relationships/slide" Target="slides/slide17.xml"/><Relationship Id="rId51" Type="http://schemas.openxmlformats.org/officeDocument/2006/relationships/slide" Target="slides/slide18.xml"/><Relationship Id="rId52" Type="http://schemas.openxmlformats.org/officeDocument/2006/relationships/slide" Target="slides/slide19.xml"/><Relationship Id="rId53" Type="http://schemas.openxmlformats.org/officeDocument/2006/relationships/slide" Target="slides/slide20.xml"/><Relationship Id="rId54" Type="http://schemas.openxmlformats.org/officeDocument/2006/relationships/slide" Target="slides/slide21.xml"/><Relationship Id="rId55" Type="http://schemas.openxmlformats.org/officeDocument/2006/relationships/slide" Target="slides/slide22.xml"/><Relationship Id="rId56" Type="http://schemas.openxmlformats.org/officeDocument/2006/relationships/slide" Target="slides/slide23.xml"/><Relationship Id="rId57" Type="http://schemas.openxmlformats.org/officeDocument/2006/relationships/slide" Target="slides/slide24.xml"/><Relationship Id="rId58" Type="http://schemas.openxmlformats.org/officeDocument/2006/relationships/slide" Target="slides/slide25.xml"/><Relationship Id="rId59" Type="http://schemas.openxmlformats.org/officeDocument/2006/relationships/slide" Target="slides/slide26.xml"/><Relationship Id="rId70" Type="http://schemas.openxmlformats.org/officeDocument/2006/relationships/slide" Target="slides/slide37.xml"/><Relationship Id="rId71" Type="http://schemas.openxmlformats.org/officeDocument/2006/relationships/slide" Target="slides/slide38.xml"/><Relationship Id="rId72" Type="http://schemas.openxmlformats.org/officeDocument/2006/relationships/slide" Target="slides/slide39.xml"/><Relationship Id="rId73" Type="http://schemas.openxmlformats.org/officeDocument/2006/relationships/slide" Target="slides/slide40.xml"/><Relationship Id="rId74" Type="http://schemas.openxmlformats.org/officeDocument/2006/relationships/slide" Target="slides/slide41.xml"/><Relationship Id="rId75" Type="http://schemas.openxmlformats.org/officeDocument/2006/relationships/slide" Target="slides/slide42.xml"/><Relationship Id="rId76" Type="http://schemas.openxmlformats.org/officeDocument/2006/relationships/slide" Target="slides/slide43.xml"/><Relationship Id="rId77" Type="http://schemas.openxmlformats.org/officeDocument/2006/relationships/slide" Target="slides/slide44.xml"/><Relationship Id="rId78" Type="http://schemas.openxmlformats.org/officeDocument/2006/relationships/slide" Target="slides/slide45.xml"/><Relationship Id="rId79" Type="http://schemas.openxmlformats.org/officeDocument/2006/relationships/slide" Target="slides/slide46.xml"/><Relationship Id="rId110" Type="http://schemas.openxmlformats.org/officeDocument/2006/relationships/slide" Target="slides/slide77.xml"/><Relationship Id="rId90" Type="http://schemas.openxmlformats.org/officeDocument/2006/relationships/slide" Target="slides/slide57.xml"/><Relationship Id="rId91" Type="http://schemas.openxmlformats.org/officeDocument/2006/relationships/slide" Target="slides/slide58.xml"/><Relationship Id="rId92" Type="http://schemas.openxmlformats.org/officeDocument/2006/relationships/slide" Target="slides/slide59.xml"/><Relationship Id="rId93" Type="http://schemas.openxmlformats.org/officeDocument/2006/relationships/slide" Target="slides/slide60.xml"/><Relationship Id="rId94" Type="http://schemas.openxmlformats.org/officeDocument/2006/relationships/slide" Target="slides/slide61.xml"/><Relationship Id="rId95" Type="http://schemas.openxmlformats.org/officeDocument/2006/relationships/slide" Target="slides/slide62.xml"/><Relationship Id="rId96" Type="http://schemas.openxmlformats.org/officeDocument/2006/relationships/slide" Target="slides/slide63.xml"/><Relationship Id="rId97" Type="http://schemas.openxmlformats.org/officeDocument/2006/relationships/slide" Target="slides/slide64.xml"/><Relationship Id="rId98" Type="http://schemas.openxmlformats.org/officeDocument/2006/relationships/slide" Target="slides/slide65.xml"/><Relationship Id="rId99" Type="http://schemas.openxmlformats.org/officeDocument/2006/relationships/slide" Target="slides/slide66.xml"/><Relationship Id="rId111" Type="http://schemas.openxmlformats.org/officeDocument/2006/relationships/notesMaster" Target="notesMasters/notesMaster1.xml"/><Relationship Id="rId112" Type="http://schemas.openxmlformats.org/officeDocument/2006/relationships/handoutMaster" Target="handoutMasters/handoutMaster1.xml"/><Relationship Id="rId113" Type="http://schemas.openxmlformats.org/officeDocument/2006/relationships/tags" Target="tags/tag1.xml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Master" Target="slideMasters/slideMaster26.xml"/><Relationship Id="rId27" Type="http://schemas.openxmlformats.org/officeDocument/2006/relationships/slideMaster" Target="slideMasters/slideMaster27.xml"/><Relationship Id="rId28" Type="http://schemas.openxmlformats.org/officeDocument/2006/relationships/slideMaster" Target="slideMasters/slideMaster28.xml"/><Relationship Id="rId29" Type="http://schemas.openxmlformats.org/officeDocument/2006/relationships/slideMaster" Target="slideMasters/slideMaster29.xml"/><Relationship Id="rId40" Type="http://schemas.openxmlformats.org/officeDocument/2006/relationships/slide" Target="slides/slide7.xml"/><Relationship Id="rId41" Type="http://schemas.openxmlformats.org/officeDocument/2006/relationships/slide" Target="slides/slide8.xml"/><Relationship Id="rId42" Type="http://schemas.openxmlformats.org/officeDocument/2006/relationships/slide" Target="slides/slide9.xml"/><Relationship Id="rId43" Type="http://schemas.openxmlformats.org/officeDocument/2006/relationships/slide" Target="slides/slide10.xml"/><Relationship Id="rId44" Type="http://schemas.openxmlformats.org/officeDocument/2006/relationships/slide" Target="slides/slide11.xml"/><Relationship Id="rId45" Type="http://schemas.openxmlformats.org/officeDocument/2006/relationships/slide" Target="slides/slide12.xml"/><Relationship Id="rId46" Type="http://schemas.openxmlformats.org/officeDocument/2006/relationships/slide" Target="slides/slide13.xml"/><Relationship Id="rId47" Type="http://schemas.openxmlformats.org/officeDocument/2006/relationships/slide" Target="slides/slide14.xml"/><Relationship Id="rId48" Type="http://schemas.openxmlformats.org/officeDocument/2006/relationships/slide" Target="slides/slide15.xml"/><Relationship Id="rId49" Type="http://schemas.openxmlformats.org/officeDocument/2006/relationships/slide" Target="slides/slide16.xml"/><Relationship Id="rId60" Type="http://schemas.openxmlformats.org/officeDocument/2006/relationships/slide" Target="slides/slide27.xml"/><Relationship Id="rId61" Type="http://schemas.openxmlformats.org/officeDocument/2006/relationships/slide" Target="slides/slide28.xml"/><Relationship Id="rId62" Type="http://schemas.openxmlformats.org/officeDocument/2006/relationships/slide" Target="slides/slide29.xml"/><Relationship Id="rId63" Type="http://schemas.openxmlformats.org/officeDocument/2006/relationships/slide" Target="slides/slide30.xml"/><Relationship Id="rId64" Type="http://schemas.openxmlformats.org/officeDocument/2006/relationships/slide" Target="slides/slide31.xml"/><Relationship Id="rId65" Type="http://schemas.openxmlformats.org/officeDocument/2006/relationships/slide" Target="slides/slide32.xml"/><Relationship Id="rId66" Type="http://schemas.openxmlformats.org/officeDocument/2006/relationships/slide" Target="slides/slide33.xml"/><Relationship Id="rId67" Type="http://schemas.openxmlformats.org/officeDocument/2006/relationships/slide" Target="slides/slide34.xml"/><Relationship Id="rId68" Type="http://schemas.openxmlformats.org/officeDocument/2006/relationships/slide" Target="slides/slide35.xml"/><Relationship Id="rId69" Type="http://schemas.openxmlformats.org/officeDocument/2006/relationships/slide" Target="slides/slide36.xml"/><Relationship Id="rId100" Type="http://schemas.openxmlformats.org/officeDocument/2006/relationships/slide" Target="slides/slide67.xml"/><Relationship Id="rId80" Type="http://schemas.openxmlformats.org/officeDocument/2006/relationships/slide" Target="slides/slide47.xml"/><Relationship Id="rId81" Type="http://schemas.openxmlformats.org/officeDocument/2006/relationships/slide" Target="slides/slide48.xml"/><Relationship Id="rId82" Type="http://schemas.openxmlformats.org/officeDocument/2006/relationships/slide" Target="slides/slide49.xml"/><Relationship Id="rId83" Type="http://schemas.openxmlformats.org/officeDocument/2006/relationships/slide" Target="slides/slide50.xml"/><Relationship Id="rId84" Type="http://schemas.openxmlformats.org/officeDocument/2006/relationships/slide" Target="slides/slide51.xml"/><Relationship Id="rId85" Type="http://schemas.openxmlformats.org/officeDocument/2006/relationships/slide" Target="slides/slide52.xml"/><Relationship Id="rId86" Type="http://schemas.openxmlformats.org/officeDocument/2006/relationships/slide" Target="slides/slide53.xml"/><Relationship Id="rId87" Type="http://schemas.openxmlformats.org/officeDocument/2006/relationships/slide" Target="slides/slide54.xml"/><Relationship Id="rId88" Type="http://schemas.openxmlformats.org/officeDocument/2006/relationships/slide" Target="slides/slide55.xml"/><Relationship Id="rId89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249863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52808" tIns="76403" rIns="152808" bIns="76403" numCol="1" anchor="t" anchorCtr="0" compatLnSpc="1">
            <a:prstTxWarp prst="textNoShape">
              <a:avLst/>
            </a:prstTxWarp>
          </a:bodyPr>
          <a:lstStyle>
            <a:lvl1pPr algn="l" defTabSz="1528763" eaLnBrk="0" hangingPunct="0">
              <a:defRPr sz="20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862763" y="0"/>
            <a:ext cx="524827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52808" tIns="76403" rIns="152808" bIns="76403" numCol="1" anchor="t" anchorCtr="0" compatLnSpc="1">
            <a:prstTxWarp prst="textNoShape">
              <a:avLst/>
            </a:prstTxWarp>
          </a:bodyPr>
          <a:lstStyle>
            <a:lvl1pPr algn="r" defTabSz="1528763" eaLnBrk="0" hangingPunct="0">
              <a:defRPr sz="20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8019713"/>
            <a:ext cx="5249863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52808" tIns="76403" rIns="152808" bIns="76403" numCol="1" anchor="b" anchorCtr="0" compatLnSpc="1">
            <a:prstTxWarp prst="textNoShape">
              <a:avLst/>
            </a:prstTxWarp>
          </a:bodyPr>
          <a:lstStyle>
            <a:lvl1pPr algn="l" defTabSz="1528763" eaLnBrk="0" hangingPunct="0">
              <a:defRPr sz="20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2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862763" y="18019713"/>
            <a:ext cx="5248275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52808" tIns="76403" rIns="152808" bIns="76403" numCol="1" anchor="b" anchorCtr="0" compatLnSpc="1">
            <a:prstTxWarp prst="textNoShape">
              <a:avLst/>
            </a:prstTxWarp>
          </a:bodyPr>
          <a:lstStyle>
            <a:lvl1pPr algn="r" defTabSz="1528763" eaLnBrk="0" hangingPunct="0">
              <a:defRPr sz="2000">
                <a:latin typeface="Times New Roman" pitchFamily="-108" charset="0"/>
              </a:defRPr>
            </a:lvl1pPr>
          </a:lstStyle>
          <a:p>
            <a:fld id="{38909501-1921-1D4A-8DE2-4342ADC64B4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1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249863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52808" tIns="76403" rIns="152808" bIns="76403" numCol="1" anchor="t" anchorCtr="0" compatLnSpc="1">
            <a:prstTxWarp prst="textNoShape">
              <a:avLst/>
            </a:prstTxWarp>
          </a:bodyPr>
          <a:lstStyle>
            <a:lvl1pPr algn="l" defTabSz="1528763" eaLnBrk="0" hangingPunct="0">
              <a:defRPr sz="2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1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6865938" y="0"/>
            <a:ext cx="5249862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52808" tIns="76403" rIns="152808" bIns="76403" numCol="1" anchor="t" anchorCtr="0" compatLnSpc="1">
            <a:prstTxWarp prst="textNoShape">
              <a:avLst/>
            </a:prstTxWarp>
          </a:bodyPr>
          <a:lstStyle>
            <a:lvl1pPr algn="r" defTabSz="1528763" eaLnBrk="0" hangingPunct="0">
              <a:defRPr sz="2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14450" y="1423988"/>
            <a:ext cx="9486900" cy="7115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1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614488" y="9013825"/>
            <a:ext cx="8886825" cy="853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52808" tIns="76403" rIns="152808" bIns="764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1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8026063"/>
            <a:ext cx="5249863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52808" tIns="76403" rIns="152808" bIns="76403" numCol="1" anchor="b" anchorCtr="0" compatLnSpc="1">
            <a:prstTxWarp prst="textNoShape">
              <a:avLst/>
            </a:prstTxWarp>
          </a:bodyPr>
          <a:lstStyle>
            <a:lvl1pPr algn="l" defTabSz="1528763" eaLnBrk="0" hangingPunct="0">
              <a:defRPr sz="2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1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865938" y="18026063"/>
            <a:ext cx="5249862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52808" tIns="76403" rIns="152808" bIns="76403" numCol="1" anchor="b" anchorCtr="0" compatLnSpc="1">
            <a:prstTxWarp prst="textNoShape">
              <a:avLst/>
            </a:prstTxWarp>
          </a:bodyPr>
          <a:lstStyle>
            <a:lvl1pPr algn="r" defTabSz="1528763" eaLnBrk="0" hangingPunct="0">
              <a:defRPr sz="2000"/>
            </a:lvl1pPr>
          </a:lstStyle>
          <a:p>
            <a:fld id="{4EC73B1E-4BEE-914E-9718-0C9C971DA10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506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pitchFamily="-108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93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93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93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93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93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93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93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93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93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E4B1C65-EC1F-4AF2-AFC3-54A60B2E8C19}" type="slidenum">
              <a:rPr lang="en-US" altLang="en-US" sz="1200">
                <a:solidFill>
                  <a:srgbClr val="000000"/>
                </a:solidFill>
                <a:latin typeface="Times" panose="02020603050405020304" pitchFamily="18" charset="0"/>
                <a:ea typeface="ＭＳ Ｐゴシック" panose="020B0600070205080204" pitchFamily="34" charset="-128"/>
              </a:rPr>
              <a:pPr/>
              <a:t>1</a:t>
            </a:fld>
            <a:endParaRPr lang="en-US" altLang="en-US" sz="120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4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86273BC-2713-0A48-A9B3-6F3E21AD20B8}" type="slidenum">
              <a:rPr lang="en-US" sz="2300"/>
              <a:pPr algn="r" defTabSz="1776413" eaLnBrk="0" hangingPunct="0"/>
              <a:t>10</a:t>
            </a:fld>
            <a:endParaRPr lang="en-US" sz="23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400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86273BC-2713-0A48-A9B3-6F3E21AD20B8}" type="slidenum">
              <a:rPr lang="en-US" sz="2300"/>
              <a:pPr algn="r" defTabSz="1776413" eaLnBrk="0" hangingPunct="0"/>
              <a:t>11</a:t>
            </a:fld>
            <a:endParaRPr lang="en-US" sz="23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823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6.2 Energy flow and chemical cycling in ecosystems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9676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86273BC-2713-0A48-A9B3-6F3E21AD20B8}" type="slidenum">
              <a:rPr lang="en-US" sz="2300"/>
              <a:pPr algn="r" defTabSz="1776413" eaLnBrk="0" hangingPunct="0"/>
              <a:t>13</a:t>
            </a:fld>
            <a:endParaRPr lang="en-US" sz="23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70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86273BC-2713-0A48-A9B3-6F3E21AD20B8}" type="slidenum">
              <a:rPr lang="en-US" sz="2300"/>
              <a:pPr algn="r" defTabSz="1776413" eaLnBrk="0" hangingPunct="0"/>
              <a:t>14</a:t>
            </a:fld>
            <a:endParaRPr lang="en-US" sz="23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711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86273BC-2713-0A48-A9B3-6F3E21AD20B8}" type="slidenum">
              <a:rPr lang="en-US" sz="2300"/>
              <a:pPr algn="r" defTabSz="1776413" eaLnBrk="0" hangingPunct="0"/>
              <a:t>15</a:t>
            </a:fld>
            <a:endParaRPr lang="en-US" sz="23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3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86273BC-2713-0A48-A9B3-6F3E21AD20B8}" type="slidenum">
              <a:rPr lang="en-US" sz="2300"/>
              <a:pPr algn="r" defTabSz="1776413" eaLnBrk="0" hangingPunct="0"/>
              <a:t>16</a:t>
            </a:fld>
            <a:endParaRPr lang="en-US" sz="23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396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470BEEED-5DA9-BF45-A389-47FEC3CAFDE8}" type="slidenum">
              <a:rPr lang="en-US" sz="2300"/>
              <a:pPr algn="r" defTabSz="1776413" eaLnBrk="0" hangingPunct="0"/>
              <a:t>17</a:t>
            </a:fld>
            <a:endParaRPr lang="en-US" sz="2300" dirty="0"/>
          </a:p>
        </p:txBody>
      </p:sp>
      <p:sp>
        <p:nvSpPr>
          <p:cNvPr id="5017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6075" y="9012238"/>
            <a:ext cx="8883650" cy="85391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77650" tIns="88825" rIns="177650" bIns="88825">
            <a:prstTxWarp prst="textNoShape">
              <a:avLst/>
            </a:prstTxWarp>
          </a:bodyPr>
          <a:lstStyle/>
          <a:p>
            <a:r>
              <a:rPr lang="en-US" dirty="0">
                <a:latin typeface="Times New Roman" pitchFamily="-108" charset="0"/>
              </a:rPr>
              <a:t>Cellular respiration is aerobic</a:t>
            </a:r>
            <a:r>
              <a:rPr lang="en-US" baseline="0" dirty="0">
                <a:latin typeface="Times New Roman" pitchFamily="-108" charset="0"/>
              </a:rPr>
              <a:t>, which is just another way of saying that it requires oxygen. </a:t>
            </a: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7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470BEEED-5DA9-BF45-A389-47FEC3CAFDE8}" type="slidenum">
              <a:rPr lang="en-US" sz="2300"/>
              <a:pPr algn="r" defTabSz="1776413" eaLnBrk="0" hangingPunct="0"/>
              <a:t>18</a:t>
            </a:fld>
            <a:endParaRPr lang="en-US" sz="2300" dirty="0"/>
          </a:p>
        </p:txBody>
      </p:sp>
      <p:sp>
        <p:nvSpPr>
          <p:cNvPr id="5017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6075" y="9012238"/>
            <a:ext cx="8883650" cy="85391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77650" tIns="88825" rIns="177650" bIns="88825">
            <a:prstTxWarp prst="textNoShape">
              <a:avLst/>
            </a:prstTxWarp>
          </a:bodyPr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819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6.3 How breathing is related to cellular respiration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5350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BCA185E-D689-5144-9C23-7943DBFE23CB}" type="slidenum">
              <a:rPr lang="en-US" sz="2300"/>
              <a:pPr algn="r" defTabSz="1776413" eaLnBrk="0" hangingPunct="0"/>
              <a:t>2</a:t>
            </a:fld>
            <a:endParaRPr lang="en-US" sz="2300" dirty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6075" y="9012238"/>
            <a:ext cx="8883650" cy="8539162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 lIns="177650" tIns="88825" rIns="177650" bIns="88825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75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246AC865-D451-5C4D-84EB-27B7999E69F0}" type="slidenum">
              <a:rPr lang="en-US" sz="2300"/>
              <a:pPr algn="r" defTabSz="1776413" eaLnBrk="0" hangingPunct="0"/>
              <a:t>20</a:t>
            </a:fld>
            <a:endParaRPr lang="en-US" sz="2300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62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6.UN05 Summary of key concepts: cellular respiration equation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2936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246AC865-D451-5C4D-84EB-27B7999E69F0}" type="slidenum">
              <a:rPr lang="en-US" sz="2300"/>
              <a:pPr algn="r" defTabSz="1776413" eaLnBrk="0" hangingPunct="0"/>
              <a:t>22</a:t>
            </a:fld>
            <a:endParaRPr lang="en-US" sz="2300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01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246AC865-D451-5C4D-84EB-27B7999E69F0}" type="slidenum">
              <a:rPr lang="en-US" sz="2300"/>
              <a:pPr algn="r" defTabSz="1776413" eaLnBrk="0" hangingPunct="0"/>
              <a:t>23</a:t>
            </a:fld>
            <a:endParaRPr lang="en-US" sz="2300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953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73B1E-4BEE-914E-9718-0C9C971DA10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63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25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6.4 A road map for cellular respiration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977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246AC865-D451-5C4D-84EB-27B7999E69F0}" type="slidenum">
              <a:rPr lang="en-US" sz="2300"/>
              <a:pPr algn="r" defTabSz="1776413" eaLnBrk="0" hangingPunct="0"/>
              <a:t>26</a:t>
            </a:fld>
            <a:endParaRPr lang="en-US" sz="2300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0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246AC865-D451-5C4D-84EB-27B7999E69F0}" type="slidenum">
              <a:rPr lang="en-US" sz="2300"/>
              <a:pPr algn="r" defTabSz="1776413" eaLnBrk="0" hangingPunct="0"/>
              <a:t>27</a:t>
            </a:fld>
            <a:endParaRPr lang="en-US" sz="2300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r>
              <a:rPr lang="en-US" dirty="0">
                <a:latin typeface="Times New Roman" pitchFamily="-108" charset="0"/>
              </a:rPr>
              <a:t>NAD+</a:t>
            </a:r>
            <a:r>
              <a:rPr lang="en-US" baseline="0" dirty="0">
                <a:latin typeface="Times New Roman" pitchFamily="-108" charset="0"/>
              </a:rPr>
              <a:t> to NADH. </a:t>
            </a: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111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246AC865-D451-5C4D-84EB-27B7999E69F0}" type="slidenum">
              <a:rPr lang="en-US" sz="2300"/>
              <a:pPr algn="r" defTabSz="1776413" eaLnBrk="0" hangingPunct="0"/>
              <a:t>28</a:t>
            </a:fld>
            <a:endParaRPr lang="en-US" sz="2300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185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246AC865-D451-5C4D-84EB-27B7999E69F0}" type="slidenum">
              <a:rPr lang="en-US" sz="2300"/>
              <a:pPr algn="r" defTabSz="1776413" eaLnBrk="0" hangingPunct="0"/>
              <a:t>29</a:t>
            </a:fld>
            <a:endParaRPr lang="en-US" sz="2300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7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BCA185E-D689-5144-9C23-7943DBFE23CB}" type="slidenum">
              <a:rPr lang="en-US" sz="2300"/>
              <a:pPr algn="r" defTabSz="1776413" eaLnBrk="0" hangingPunct="0"/>
              <a:t>3</a:t>
            </a:fld>
            <a:endParaRPr lang="en-US" sz="2300" dirty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6075" y="9012238"/>
            <a:ext cx="8883650" cy="8539162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 lIns="177650" tIns="88825" rIns="177650" bIns="88825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809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796BA4DF-306A-7143-A6CF-2230CF651AFD}" type="slidenum">
              <a:rPr lang="en-US" sz="2300"/>
              <a:pPr algn="r" defTabSz="1776413" eaLnBrk="0" hangingPunct="0"/>
              <a:t>30</a:t>
            </a:fld>
            <a:endParaRPr lang="en-US" sz="2300" dirty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68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6.5 </a:t>
            </a:r>
            <a:r>
              <a:rPr lang="en-US" sz="1200" dirty="0" err="1">
                <a:latin typeface="Arial" charset="0"/>
              </a:rPr>
              <a:t>Glycolysis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3477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6.6 ATP synthesis by direct phosphate transfer</a:t>
            </a:r>
          </a:p>
        </p:txBody>
      </p:sp>
    </p:spTree>
    <p:extLst>
      <p:ext uri="{BB962C8B-B14F-4D97-AF65-F5344CB8AC3E}">
        <p14:creationId xmlns:p14="http://schemas.microsoft.com/office/powerpoint/2010/main" val="2923717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CD8586F3-858E-7740-A5D0-F014E5B14498}" type="slidenum">
              <a:rPr lang="en-US" sz="2300"/>
              <a:pPr algn="r" defTabSz="1776413" eaLnBrk="0" hangingPunct="0"/>
              <a:t>33</a:t>
            </a:fld>
            <a:endParaRPr lang="en-US" sz="2300" dirty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137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6.7 The link between </a:t>
            </a:r>
            <a:r>
              <a:rPr lang="en-US" sz="1200" dirty="0" err="1">
                <a:latin typeface="Arial" charset="0"/>
              </a:rPr>
              <a:t>glycolysis</a:t>
            </a:r>
            <a:r>
              <a:rPr lang="en-US" sz="1200" dirty="0">
                <a:latin typeface="Arial" charset="0"/>
              </a:rPr>
              <a:t> and the citric acid cycle: the conversion of </a:t>
            </a:r>
            <a:r>
              <a:rPr lang="en-US" sz="1200" dirty="0" err="1">
                <a:latin typeface="Arial" charset="0"/>
              </a:rPr>
              <a:t>pyruvic</a:t>
            </a:r>
            <a:r>
              <a:rPr lang="en-US" sz="1200" dirty="0">
                <a:latin typeface="Arial" charset="0"/>
              </a:rPr>
              <a:t> acid to acetyl </a:t>
            </a:r>
            <a:r>
              <a:rPr lang="en-US" sz="1200" dirty="0" err="1">
                <a:latin typeface="Arial" charset="0"/>
              </a:rPr>
              <a:t>CoA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3884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CD8586F3-858E-7740-A5D0-F014E5B14498}" type="slidenum">
              <a:rPr lang="en-US" sz="2300"/>
              <a:pPr algn="r" defTabSz="1776413" eaLnBrk="0" hangingPunct="0"/>
              <a:t>35</a:t>
            </a:fld>
            <a:endParaRPr lang="en-US" sz="2300" dirty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551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CD8586F3-858E-7740-A5D0-F014E5B14498}" type="slidenum">
              <a:rPr lang="en-US" sz="2300"/>
              <a:pPr algn="r" defTabSz="1776413" eaLnBrk="0" hangingPunct="0"/>
              <a:t>36</a:t>
            </a:fld>
            <a:endParaRPr lang="en-US" sz="2300" dirty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821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6.8 The citric acid cycle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41315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A85350E2-6E9C-1E46-A7E1-8C06B29C4322}" type="slidenum">
              <a:rPr lang="en-US" sz="2300"/>
              <a:pPr algn="r" defTabSz="1776413" eaLnBrk="0" hangingPunct="0"/>
              <a:t>39</a:t>
            </a:fld>
            <a:endParaRPr lang="en-US" sz="23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53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40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6.9 The role of oxygen in harvesting food energy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8784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6.0-2 Exercise science: the science of exercise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0282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A85350E2-6E9C-1E46-A7E1-8C06B29C4322}" type="slidenum">
              <a:rPr lang="en-US" sz="2300"/>
              <a:pPr algn="r" defTabSz="1776413" eaLnBrk="0" hangingPunct="0"/>
              <a:t>41</a:t>
            </a:fld>
            <a:endParaRPr lang="en-US" sz="23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19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A85350E2-6E9C-1E46-A7E1-8C06B29C4322}" type="slidenum">
              <a:rPr lang="en-US" sz="2300"/>
              <a:pPr algn="r" defTabSz="1776413" eaLnBrk="0" hangingPunct="0"/>
              <a:t>42</a:t>
            </a:fld>
            <a:endParaRPr lang="en-US" sz="23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112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Arial" pitchFamily="34" charset="0"/>
              </a:rPr>
              <a:t>Figure 4.18 The mitochondrion: site of cellular respiration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33B75E-551A-C34B-8A90-916D06393212}" type="slidenum">
              <a:rPr lang="en-US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992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A85350E2-6E9C-1E46-A7E1-8C06B29C4322}" type="slidenum">
              <a:rPr lang="en-US" sz="2300"/>
              <a:pPr algn="r" defTabSz="1776413" eaLnBrk="0" hangingPunct="0"/>
              <a:t>44</a:t>
            </a:fld>
            <a:endParaRPr lang="en-US" sz="23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49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6.10 How electron transport drives ATP </a:t>
            </a:r>
            <a:r>
              <a:rPr lang="en-US" sz="1200" dirty="0" err="1">
                <a:latin typeface="Arial" charset="0"/>
              </a:rPr>
              <a:t>synthase</a:t>
            </a:r>
            <a:r>
              <a:rPr lang="en-US" sz="1200" dirty="0">
                <a:latin typeface="Arial" charset="0"/>
              </a:rPr>
              <a:t> machines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24663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6.10-2 How electron transport drives ATP synthase machines (part 2: dam)</a:t>
            </a:r>
          </a:p>
        </p:txBody>
      </p:sp>
    </p:spTree>
    <p:extLst>
      <p:ext uri="{BB962C8B-B14F-4D97-AF65-F5344CB8AC3E}">
        <p14:creationId xmlns:p14="http://schemas.microsoft.com/office/powerpoint/2010/main" val="37308595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6.11 A summary of ATP yield during cellular respiration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84141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6.11-1 A summary of ATP yield during cellular respiration (part 1: detail)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09953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49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6.12 Energy from food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6438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E4F8DA2-56AA-7B44-9B23-8CCD45CABE60}" type="slidenum">
              <a:rPr lang="en-US" sz="2300"/>
              <a:pPr algn="r" defTabSz="1776413" eaLnBrk="0" hangingPunct="0"/>
              <a:t>50</a:t>
            </a:fld>
            <a:endParaRPr lang="en-US" sz="2300" dirty="0"/>
          </a:p>
        </p:txBody>
      </p:sp>
      <p:sp>
        <p:nvSpPr>
          <p:cNvPr id="13107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6075" y="9012238"/>
            <a:ext cx="8883650" cy="85391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77650" tIns="88825" rIns="177650" bIns="88825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323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BCA185E-D689-5144-9C23-7943DBFE23CB}" type="slidenum">
              <a:rPr lang="en-US" sz="2300"/>
              <a:pPr algn="r" defTabSz="1776413" eaLnBrk="0" hangingPunct="0"/>
              <a:t>5</a:t>
            </a:fld>
            <a:endParaRPr lang="en-US" sz="2300" dirty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6075" y="9012238"/>
            <a:ext cx="8883650" cy="8539162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 lIns="177650" tIns="88825" rIns="177650" bIns="88825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997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6315D906-C4A1-DB4E-AF16-EA94756C628F}" type="slidenum">
              <a:rPr lang="en-US" sz="2300"/>
              <a:pPr algn="r" defTabSz="1776413" eaLnBrk="0" hangingPunct="0"/>
              <a:t>51</a:t>
            </a:fld>
            <a:endParaRPr lang="en-US" sz="2300" dirty="0"/>
          </a:p>
        </p:txBody>
      </p:sp>
      <p:sp>
        <p:nvSpPr>
          <p:cNvPr id="13312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77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6315D906-C4A1-DB4E-AF16-EA94756C628F}" type="slidenum">
              <a:rPr lang="en-US" sz="2300"/>
              <a:pPr algn="r" defTabSz="1776413" eaLnBrk="0" hangingPunct="0"/>
              <a:t>52</a:t>
            </a:fld>
            <a:endParaRPr lang="en-US" sz="2300" dirty="0"/>
          </a:p>
        </p:txBody>
      </p:sp>
      <p:sp>
        <p:nvSpPr>
          <p:cNvPr id="13312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0185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73B1E-4BEE-914E-9718-0C9C971DA10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680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6.9 The role of oxygen in harvesting food energy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87847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6.13 Fermentation: producing lactic acid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24978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6.13-1 Fermentation: producing lactic acid (part 1: detail)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6617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6.13-2 Fermentation: producing lactic acid (part 2: runner's legs)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35663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B5389AC5-661A-A245-87A8-49FD13BC5A3C}" type="slidenum">
              <a:rPr lang="en-US" sz="2300"/>
              <a:pPr algn="r" defTabSz="1776413" eaLnBrk="0" hangingPunct="0"/>
              <a:t>58</a:t>
            </a:fld>
            <a:endParaRPr lang="en-US" sz="2300" dirty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03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B501D6D-24C8-714C-BBD8-3204D168DB72}" type="slidenum">
              <a:rPr lang="en-US" sz="2300"/>
              <a:pPr algn="r" defTabSz="1776413" eaLnBrk="0" hangingPunct="0"/>
              <a:t>59</a:t>
            </a:fld>
            <a:endParaRPr lang="en-US" sz="2300" dirty="0"/>
          </a:p>
        </p:txBody>
      </p:sp>
      <p:sp>
        <p:nvSpPr>
          <p:cNvPr id="300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00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142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60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6.14 A. V. Hill’s 1929 apparatus for measuring muscle fatigue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083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9BCA185E-D689-5144-9C23-7943DBFE23CB}" type="slidenum">
              <a:rPr lang="en-US" sz="2300"/>
              <a:pPr algn="r" defTabSz="1776413" eaLnBrk="0" hangingPunct="0"/>
              <a:t>6</a:t>
            </a:fld>
            <a:endParaRPr lang="en-US" sz="2300" dirty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6075" y="9012238"/>
            <a:ext cx="8883650" cy="8539162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 lIns="177650" tIns="88825" rIns="177650" bIns="88825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308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7200BDDB-E5E4-9B43-AD8B-AE86DDA7CE0E}" type="slidenum">
              <a:rPr lang="en-US" sz="2300"/>
              <a:pPr algn="r" defTabSz="1776413" eaLnBrk="0" hangingPunct="0"/>
              <a:t>61</a:t>
            </a:fld>
            <a:endParaRPr lang="en-US" sz="2300" dirty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968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7200BDDB-E5E4-9B43-AD8B-AE86DDA7CE0E}" type="slidenum">
              <a:rPr lang="en-US" sz="2300"/>
              <a:pPr algn="r" defTabSz="1776413" eaLnBrk="0" hangingPunct="0"/>
              <a:t>62</a:t>
            </a:fld>
            <a:endParaRPr lang="en-US" sz="2300" dirty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490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7200BDDB-E5E4-9B43-AD8B-AE86DDA7CE0E}" type="slidenum">
              <a:rPr lang="en-US" sz="2300"/>
              <a:pPr algn="r" defTabSz="1776413" eaLnBrk="0" hangingPunct="0"/>
              <a:t>63</a:t>
            </a:fld>
            <a:endParaRPr lang="en-US" sz="2300" dirty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732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39A36765-59E3-0A40-9461-3006D8490BF7}" type="slidenum">
              <a:rPr lang="en-US" sz="2300"/>
              <a:pPr algn="r" defTabSz="1776413" eaLnBrk="0" hangingPunct="0"/>
              <a:t>64</a:t>
            </a:fld>
            <a:endParaRPr lang="en-US" sz="2300" dirty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3891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A57A6A81-A1E4-1A40-950D-9851C4940582}" type="slidenum">
              <a:rPr lang="en-US" sz="2300"/>
              <a:pPr algn="r" defTabSz="1776413" eaLnBrk="0" hangingPunct="0"/>
              <a:t>65</a:t>
            </a:fld>
            <a:endParaRPr lang="en-US" sz="2300" dirty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876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66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fr-FR" sz="1200" dirty="0">
                <a:solidFill>
                  <a:srgbClr val="000000"/>
                </a:solidFill>
                <a:latin typeface="Arial"/>
                <a:ea typeface="Geneva"/>
                <a:cs typeface="Arial"/>
              </a:rPr>
              <a:t>Figure 6.15 Fermentation: </a:t>
            </a:r>
            <a:r>
              <a:rPr lang="fr-FR" sz="1200" dirty="0" err="1">
                <a:solidFill>
                  <a:srgbClr val="000000"/>
                </a:solidFill>
                <a:latin typeface="Arial"/>
                <a:ea typeface="Geneva"/>
                <a:cs typeface="Arial"/>
              </a:rPr>
              <a:t>producing</a:t>
            </a:r>
            <a:r>
              <a:rPr lang="fr-FR" sz="1200" dirty="0">
                <a:solidFill>
                  <a:srgbClr val="000000"/>
                </a:solidFill>
                <a:latin typeface="Arial"/>
                <a:ea typeface="Geneva"/>
                <a:cs typeface="Arial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Arial"/>
                <a:ea typeface="Geneva"/>
                <a:cs typeface="Arial"/>
              </a:rPr>
              <a:t>ethyl</a:t>
            </a:r>
            <a:r>
              <a:rPr lang="fr-FR" sz="1200" dirty="0">
                <a:solidFill>
                  <a:srgbClr val="000000"/>
                </a:solidFill>
                <a:latin typeface="Arial"/>
                <a:ea typeface="Geneva"/>
                <a:cs typeface="Arial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Arial"/>
                <a:ea typeface="Geneva"/>
                <a:cs typeface="Arial"/>
              </a:rPr>
              <a:t>alcohol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67134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67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Arial"/>
                <a:ea typeface="Geneva"/>
                <a:cs typeface="Arial"/>
              </a:rPr>
              <a:t>Figure 6.15-1 Fermentation: producing ethyl alcohol (part 1: input and output)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73603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68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ea typeface="Geneva"/>
                <a:cs typeface="Arial"/>
              </a:rPr>
              <a:t>Figure 6.15-2 Fermentation: producing ethyl alcohol (part 2: steps)</a:t>
            </a:r>
            <a:endParaRPr lang="en-US" sz="1200" kern="1200" dirty="0">
              <a:solidFill>
                <a:schemeClr val="tx1"/>
              </a:solidFill>
              <a:latin typeface="Times" pitchFamily="84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3107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F681495E-42C8-7A43-9B0D-1E7C2F101F23}" type="slidenum">
              <a:rPr lang="en-US" sz="2300"/>
              <a:pPr algn="r" defTabSz="1776413" eaLnBrk="0" hangingPunct="0"/>
              <a:t>69</a:t>
            </a:fld>
            <a:endParaRPr lang="en-US" sz="2300" dirty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5502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70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Arial"/>
                <a:ea typeface="Geneva"/>
                <a:cs typeface="Arial"/>
              </a:rPr>
              <a:t>Figure 6.16 A time line of oxygen and life on Earth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5778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65243571-62B3-864A-9113-E439C5215F9D}" type="slidenum">
              <a:rPr lang="en-US" sz="2300"/>
              <a:pPr algn="r" defTabSz="1776413" eaLnBrk="0" hangingPunct="0"/>
              <a:t>7</a:t>
            </a:fld>
            <a:endParaRPr lang="en-US" sz="2300" dirty="0"/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6075" y="9012238"/>
            <a:ext cx="8883650" cy="85391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77650" tIns="88825" rIns="177650" bIns="88825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956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F681495E-42C8-7A43-9B0D-1E7C2F101F23}" type="slidenum">
              <a:rPr lang="en-US" sz="2300"/>
              <a:pPr algn="r" defTabSz="1776413" eaLnBrk="0" hangingPunct="0"/>
              <a:t>71</a:t>
            </a:fld>
            <a:endParaRPr lang="en-US" sz="2300" dirty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8079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72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6.UN01 In-text figure, </a:t>
            </a:r>
            <a:r>
              <a:rPr lang="en-US" sz="1200" dirty="0" err="1">
                <a:latin typeface="Arial" charset="0"/>
              </a:rPr>
              <a:t>glycolysis</a:t>
            </a:r>
            <a:r>
              <a:rPr lang="en-US" sz="1200" dirty="0">
                <a:latin typeface="Arial" charset="0"/>
              </a:rPr>
              <a:t>, p. 96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0841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73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6.UN02 In-text figure, citric acid cycle, p. 97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06209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6.UN03 In-text figure, electron transport chain, p. 98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4223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6.UN04 Summary of key concepts: chemical cycling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5979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76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6.UN06 Summary of key concepts: cellular respiration results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16752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77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dirty="0">
                <a:latin typeface="Arial" charset="0"/>
              </a:rPr>
              <a:t>Figure 6.UN07 Process of science, question 12 (BMR)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7301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C4A7932E-3D77-2446-914D-45CE0014A43C}" type="slidenum">
              <a:rPr lang="en-US" sz="2300"/>
              <a:pPr algn="r" defTabSz="1776413" eaLnBrk="0" hangingPunct="0"/>
              <a:t>8</a:t>
            </a:fld>
            <a:endParaRPr lang="en-US" sz="2300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39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6865938" y="18024475"/>
            <a:ext cx="524986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77650" tIns="88825" rIns="177650" bIns="88825" anchor="b">
            <a:prstTxWarp prst="textNoShape">
              <a:avLst/>
            </a:prstTxWarp>
          </a:bodyPr>
          <a:lstStyle/>
          <a:p>
            <a:pPr algn="r" defTabSz="1776413" eaLnBrk="0" hangingPunct="0"/>
            <a:fld id="{C4A7932E-3D77-2446-914D-45CE0014A43C}" type="slidenum">
              <a:rPr lang="en-US" sz="2300"/>
              <a:pPr algn="r" defTabSz="1776413" eaLnBrk="0" hangingPunct="0"/>
              <a:t>9</a:t>
            </a:fld>
            <a:endParaRPr lang="en-US" sz="2300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14450" y="1422400"/>
            <a:ext cx="9486900" cy="7115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6075" y="9012238"/>
            <a:ext cx="8883650" cy="85391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177650" tIns="88825" rIns="177650" bIns="88825"/>
          <a:lstStyle/>
          <a:p>
            <a:pPr>
              <a:spcBef>
                <a:spcPct val="0"/>
              </a:spcBef>
            </a:pPr>
            <a:endParaRPr lang="en-US" dirty="0">
              <a:latin typeface="Times New Roman" pitchFamily="-10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1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129482"/>
            <a:ext cx="5486400" cy="3726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2980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153" y="142275"/>
            <a:ext cx="4367981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3" y="3489706"/>
            <a:ext cx="6502812" cy="1655762"/>
          </a:xfrm>
        </p:spPr>
        <p:txBody>
          <a:bodyPr>
            <a:noAutofit/>
          </a:bodyPr>
          <a:lstStyle>
            <a:lvl1pPr marL="0" indent="0" algn="ctr">
              <a:buNone/>
              <a:defRPr sz="4400" b="1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6492875"/>
            <a:ext cx="308610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2016 Pearson Education, Inc.</a:t>
            </a:r>
            <a:endParaRPr lang="en-US" dirty="0"/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>
            <a:off x="71074" y="5575444"/>
            <a:ext cx="73067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PowerPoint</a:t>
            </a:r>
            <a:r>
              <a:rPr lang="en-US" sz="2000" b="1" baseline="30000" dirty="0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®</a:t>
            </a:r>
            <a:r>
              <a:rPr lang="en-US" sz="2000" b="1" dirty="0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 Lectures </a:t>
            </a:r>
            <a:r>
              <a:rPr lang="en-US" sz="1600" b="1" dirty="0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created by Edward J. </a:t>
            </a:r>
            <a:r>
              <a:rPr lang="en-US" sz="1600" b="1" dirty="0" err="1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Zalisko</a:t>
            </a:r>
            <a:r>
              <a:rPr lang="en-US" sz="1600" b="1" dirty="0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 for</a:t>
            </a:r>
          </a:p>
          <a:p>
            <a:pPr eaLnBrk="0" hangingPunct="0"/>
            <a:r>
              <a:rPr lang="en-US" sz="1800" b="1" i="1" dirty="0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Campbell Essential Biology, </a:t>
            </a:r>
            <a:r>
              <a:rPr lang="en-US" sz="1800" b="1" dirty="0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Sixth Edition,</a:t>
            </a:r>
            <a:r>
              <a:rPr lang="en-US" sz="1800" b="1" i="1" dirty="0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and</a:t>
            </a:r>
            <a:endParaRPr lang="en-US" sz="1800" b="1" dirty="0">
              <a:solidFill>
                <a:schemeClr val="tx1"/>
              </a:solidFill>
              <a:latin typeface="Times New Roman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eaLnBrk="0" hangingPunct="0"/>
            <a:r>
              <a:rPr lang="en-US" sz="1800" b="1" i="1" dirty="0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Campbell Essential Biology with Physiology, </a:t>
            </a:r>
            <a:r>
              <a:rPr lang="en-US" sz="1800" b="1" dirty="0">
                <a:solidFill>
                  <a:schemeClr val="tx1"/>
                </a:solidFill>
                <a:ea typeface="ＭＳ Ｐゴシック" pitchFamily="-108" charset="-128"/>
                <a:cs typeface="ＭＳ Ｐゴシック" pitchFamily="-108" charset="-128"/>
              </a:rPr>
              <a:t>Fifth Edition</a:t>
            </a:r>
            <a:endParaRPr lang="en-US" sz="1800" b="1" i="1" dirty="0">
              <a:solidFill>
                <a:schemeClr val="tx1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eaLnBrk="0" hangingPunct="0"/>
            <a:r>
              <a:rPr lang="en-US" sz="1600" b="1" i="1" dirty="0">
                <a:solidFill>
                  <a:schemeClr val="tx1"/>
                </a:solidFill>
                <a:latin typeface="Times New Roman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  –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08" charset="-128"/>
                <a:cs typeface="Arial" panose="020B0604020202020204" pitchFamily="34" charset="0"/>
              </a:rPr>
              <a:t>Eric J. Simon, Jean L. Dickey, Kelly A. Hogan, and Jane B. Reece</a:t>
            </a:r>
          </a:p>
        </p:txBody>
      </p:sp>
    </p:spTree>
    <p:extLst>
      <p:ext uri="{BB962C8B-B14F-4D97-AF65-F5344CB8AC3E}">
        <p14:creationId xmlns:p14="http://schemas.microsoft.com/office/powerpoint/2010/main" val="3681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299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38222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508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929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434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80452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8377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036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8749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230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1227909"/>
            <a:ext cx="8543108" cy="49490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55E7-CF03-4DE8-9B06-CFFAF212EEF2}" type="datetime1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44705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669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2651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877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7732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69064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3240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0608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5063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721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83" y="365126"/>
            <a:ext cx="8543108" cy="9787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</a:t>
            </a:r>
            <a:br>
              <a:rPr lang="en-US" dirty="0"/>
            </a:br>
            <a:r>
              <a:rPr lang="en-US" dirty="0"/>
              <a:t>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1476103"/>
            <a:ext cx="8543108" cy="4700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51C28-A7DF-4FD1-932C-A8AAC2FB7FB8}" type="datetime1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950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292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0453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60179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831507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95787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0227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95664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0181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24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3072-464E-4F5B-9363-6AE37D1F74A3}" type="datetime1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6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3BA38-7669-4740-9801-A15D05C7056D}" type="datetime1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5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445D-67F9-4127-9065-90418E4D9018}" type="datetime1">
              <a:rPr lang="en-US" smtClean="0"/>
              <a:t>2/24/19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DE886-DA9C-4BB0-9CDA-E860E39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1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410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54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1210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28.xml"/></Relationships>
</file>

<file path=ppt/slideMasters/_rels/slideMaster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3.xml"/></Relationships>
</file>

<file path=ppt/slideMasters/_rels/slideMaster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30.xml"/></Relationships>
</file>

<file path=ppt/slideMasters/_rels/slideMaster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theme" Target="../theme/theme31.xml"/></Relationships>
</file>

<file path=ppt/slideMasters/_rels/slideMaster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theme" Target="../theme/theme32.xml"/></Relationships>
</file>

<file path=ppt/slideMasters/_rels/slideMaster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theme" Target="../theme/theme3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383" y="132522"/>
            <a:ext cx="8543108" cy="95886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383" y="1227909"/>
            <a:ext cx="8543108" cy="4949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287BF-4180-469B-B331-2DBE637D895A}" type="datetime1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24" y="6551927"/>
            <a:ext cx="3086100" cy="275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Pearson Education,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DE886-DA9C-4BB0-9CDA-E860E39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2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0070C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53392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90139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43872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76254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69866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79933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479500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92618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6219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88377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41927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61744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90437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44253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98163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9744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6844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4573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43198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6932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02876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45775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11730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906505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8604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ChangeArrowheads="1"/>
          </p:cNvSpPr>
          <p:nvPr/>
        </p:nvSpPr>
        <p:spPr bwMode="auto">
          <a:xfrm>
            <a:off x="66675" y="6581775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en-US" sz="900">
                <a:solidFill>
                  <a:srgbClr val="000000"/>
                </a:solidFill>
                <a:ea typeface="ＭＳ Ｐゴシック" panose="020B0600070205080204" pitchFamily="34" charset="-128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21113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436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96221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18012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5362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36569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© 2016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95405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8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file:///C:\Documents%20and%20Settings\rajesh\Desktop\PPT\Campbell\04_Labeled_Images\51-04_18_Mitochondrion-L.jpg" TargetMode="External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2.xml"/><Relationship Id="rId5" Type="http://schemas.openxmlformats.org/officeDocument/2006/relationships/image" Target="../media/image2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4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5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6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7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8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181100"/>
            <a:ext cx="7431088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631825" y="219075"/>
            <a:ext cx="8309952" cy="226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None/>
              <a:defRPr sz="44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6400" dirty="0">
                <a:solidFill>
                  <a:srgbClr val="FF0000"/>
                </a:solidFill>
                <a:latin typeface="Cambria" panose="02040503050406030204" pitchFamily="18" charset="0"/>
              </a:rPr>
              <a:t>Cellular Respiration: </a:t>
            </a:r>
            <a:r>
              <a:rPr lang="en-US" altLang="en-US" sz="14400" dirty="0">
                <a:solidFill>
                  <a:srgbClr val="FF0000"/>
                </a:solidFill>
                <a:latin typeface="Cambria" panose="02040503050406030204" pitchFamily="18" charset="0"/>
              </a:rPr>
              <a:t>Obtaining Energy from Food</a:t>
            </a:r>
          </a:p>
          <a:p>
            <a:pPr algn="r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9600" dirty="0">
                <a:solidFill>
                  <a:srgbClr val="FF0000"/>
                </a:solidFill>
                <a:latin typeface="Cambria" panose="02040503050406030204" pitchFamily="18" charset="0"/>
              </a:rPr>
              <a:t>Unit 1; Chapter 6</a:t>
            </a:r>
          </a:p>
        </p:txBody>
      </p:sp>
    </p:spTree>
    <p:extLst>
      <p:ext uri="{BB962C8B-B14F-4D97-AF65-F5344CB8AC3E}">
        <p14:creationId xmlns:p14="http://schemas.microsoft.com/office/powerpoint/2010/main" val="3938399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798" y="378707"/>
            <a:ext cx="8282356" cy="9588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Chemical Cycling between Photosynthesis and Cellular Respiration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85798" y="1863969"/>
            <a:ext cx="8144691" cy="3600816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The chemical ingredients for photosynthesis are carbon dioxide (CO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) and water (H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O).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CO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 passes from the air into a plant via tiny pores.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H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O is absorbed from the soil by the plant’s roots.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50631" y="448408"/>
            <a:ext cx="8179860" cy="10287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Chemical Cycling between Photosynthesis and Cellular Respiration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80292" y="1723293"/>
            <a:ext cx="8080131" cy="4550386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Inside leaf cells, tiny structures called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chloroplast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叶绿体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</a:rPr>
              <a:t>use light energy to rearrange the atoms of these ingredients to produce sugars, most importantly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glucose (C</a:t>
            </a:r>
            <a:r>
              <a:rPr lang="en-US" b="1" baseline="-25000" dirty="0">
                <a:solidFill>
                  <a:srgbClr val="FF0000"/>
                </a:solidFill>
                <a:latin typeface="Cambria" panose="02040503050406030204" pitchFamily="18" charset="0"/>
              </a:rPr>
              <a:t>6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H</a:t>
            </a:r>
            <a:r>
              <a:rPr lang="en-US" b="1" baseline="-25000" dirty="0">
                <a:solidFill>
                  <a:srgbClr val="FF0000"/>
                </a:solidFill>
                <a:latin typeface="Cambria" panose="02040503050406030204" pitchFamily="18" charset="0"/>
              </a:rPr>
              <a:t>12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O</a:t>
            </a:r>
            <a:r>
              <a:rPr lang="en-US" b="1" baseline="-25000" dirty="0">
                <a:solidFill>
                  <a:srgbClr val="FF0000"/>
                </a:solidFill>
                <a:latin typeface="Cambria" panose="02040503050406030204" pitchFamily="18" charset="0"/>
              </a:rPr>
              <a:t>6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)</a:t>
            </a:r>
            <a:r>
              <a:rPr lang="en-US" b="1" dirty="0">
                <a:latin typeface="Cambria" panose="02040503050406030204" pitchFamily="18" charset="0"/>
              </a:rPr>
              <a:t>, and other organic molecules.</a:t>
            </a:r>
          </a:p>
          <a:p>
            <a:r>
              <a:rPr lang="en-US" b="1" dirty="0">
                <a:latin typeface="Cambria" panose="02040503050406030204" pitchFamily="18" charset="0"/>
              </a:rPr>
              <a:t>A by-product of photosynthesis is oxygen gas (O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).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" y="204216"/>
            <a:ext cx="6888480" cy="64495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52217" y="231287"/>
            <a:ext cx="242490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1900"/>
              </a:lnSpc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Sunlight energy</a:t>
            </a:r>
          </a:p>
          <a:p>
            <a:pPr eaLnBrk="0" hangingPunct="0">
              <a:lnSpc>
                <a:spcPts val="1900"/>
              </a:lnSpc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enters ecosystem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4016946" y="2004368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Photosynthesis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64611" y="2469508"/>
            <a:ext cx="923651" cy="332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561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</a:t>
            </a:r>
            <a:r>
              <a:rPr lang="en-US" sz="1561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6</a:t>
            </a:r>
            <a:r>
              <a:rPr lang="en-US" sz="1561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H</a:t>
            </a:r>
            <a:r>
              <a:rPr lang="en-US" sz="1561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12</a:t>
            </a:r>
            <a:r>
              <a:rPr lang="en-US" sz="1561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r>
              <a:rPr lang="en-US" sz="1561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0553" y="3183879"/>
            <a:ext cx="391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r>
              <a:rPr lang="en-US" sz="14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99670" y="4945087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Cellular respiration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83957" y="5697506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drives cellular work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41013" y="5721030"/>
            <a:ext cx="530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19953" y="6056591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Heat energy exits ecosystem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76987" y="2583807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CO</a:t>
            </a:r>
            <a:r>
              <a:rPr lang="en-US" sz="14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98419" y="3262464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H</a:t>
            </a:r>
            <a:r>
              <a:rPr lang="en-US" sz="14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endParaRPr lang="en-US" sz="1400" b="1" baseline="-25000" dirty="0">
              <a:solidFill>
                <a:srgbClr val="FFFFFF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0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4931" y="545761"/>
            <a:ext cx="8206238" cy="9588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Chemical Cycling between Photosynthesis and Cellular Respiration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63968"/>
            <a:ext cx="8206237" cy="4409709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Both animals and plants use the organic products of photosynthesis as sources of energy. </a:t>
            </a:r>
          </a:p>
          <a:p>
            <a:r>
              <a:rPr lang="en-US" b="1" dirty="0">
                <a:latin typeface="Cambria" panose="02040503050406030204" pitchFamily="18" charset="0"/>
              </a:rPr>
              <a:t>A chemical process called cellular respiration harvests energy that is stored in sugars and other organic molecules.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4252" y="466629"/>
            <a:ext cx="8355706" cy="9588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Chemical Cycling between Photosynthesis and Cellular Respiration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24252" y="1811214"/>
            <a:ext cx="8206237" cy="4506425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Cellular respiration uses 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 to help convert the energy stored in the chemical bonds of organic fuels to another source of chemical energy called ATP.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Cells use ATP for almost all their work.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In plants and animals, the production of ATP during cellular respiration occurs mainly in organelles called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mitochondria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线粒体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b="1" dirty="0">
                <a:latin typeface="Cambria" panose="020405030504060302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59423" y="484215"/>
            <a:ext cx="8241406" cy="9588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Chemical Cycling between Photosynthesis and Cellular Respiration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59423" y="1872762"/>
            <a:ext cx="8018585" cy="4427293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The waste products of cellular respiration are CO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 and H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O, the very same ingredients used for photosynthesis.</a:t>
            </a:r>
          </a:p>
          <a:p>
            <a:r>
              <a:rPr lang="en-US" b="1" dirty="0">
                <a:latin typeface="Cambria" panose="02040503050406030204" pitchFamily="18" charset="0"/>
              </a:rPr>
              <a:t>Plants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store chemical energy via photosynthesis and then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harvest this energy via cellular respiration.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59423" y="466630"/>
            <a:ext cx="8232614" cy="9588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Chemical Cycling between Photosynthesis and Cellular Respiration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97877" y="1776046"/>
            <a:ext cx="7913077" cy="4400916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Plants usually make more organic molecules than they need for fuel. </a:t>
            </a:r>
          </a:p>
          <a:p>
            <a:r>
              <a:rPr lang="en-US" b="1" dirty="0">
                <a:latin typeface="Cambria" panose="02040503050406030204" pitchFamily="18" charset="0"/>
              </a:rPr>
              <a:t>This photosynthetic surplus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provides material for the plant to grow or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can be stored, as starch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淀粉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b="1" dirty="0">
                <a:latin typeface="Cambria" panose="02040503050406030204" pitchFamily="18" charset="0"/>
              </a:rPr>
              <a:t> in potatoes, for example.</a:t>
            </a:r>
          </a:p>
          <a:p>
            <a:r>
              <a:rPr lang="en-US" b="1" dirty="0">
                <a:latin typeface="Cambria" panose="02040503050406030204" pitchFamily="18" charset="0"/>
              </a:rPr>
              <a:t>People have always taken advantage of plants’ photosynthetic abilities by eating them.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50630" y="464766"/>
            <a:ext cx="8267783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Cellular Respiration: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Aerobic Harvest of Food Energy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589084" y="1960685"/>
            <a:ext cx="8329329" cy="459124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Cellular respiration </a:t>
            </a:r>
            <a:r>
              <a:rPr lang="en-US" b="1" dirty="0">
                <a:latin typeface="Cambria" panose="02040503050406030204" pitchFamily="18" charset="0"/>
              </a:rPr>
              <a:t>is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aerobic harvesting of chemical energy from organic fuel molecules,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the main way that chemical energy is harvested from food and converted to ATP, and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an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aerobic </a:t>
            </a:r>
            <a:r>
              <a:rPr lang="en-US" b="1" dirty="0">
                <a:latin typeface="Cambria" panose="02040503050406030204" pitchFamily="18" charset="0"/>
              </a:rPr>
              <a:t>process—it requires oxygen.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589084" y="1881553"/>
            <a:ext cx="8241406" cy="4295409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It requires that a cell exchange two gases with its surroundings.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The cell takes in oxygen in the form of the gas 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.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It gets rid of waste in the form of the gas carbon dioxide, or CO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50630" y="438389"/>
            <a:ext cx="8364499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Cellular Respiration: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Aerobic Harvest of Food Energy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204216"/>
            <a:ext cx="4358640" cy="6449568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 bwMode="auto">
          <a:xfrm>
            <a:off x="4863402" y="4069557"/>
            <a:ext cx="489648" cy="86326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59342" y="614037"/>
            <a:ext cx="3321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r>
              <a:rPr lang="en-US" sz="10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0284" y="1042660"/>
            <a:ext cx="4251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CO</a:t>
            </a:r>
            <a:r>
              <a:rPr lang="en-US" sz="10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5276022" y="1533196"/>
            <a:ext cx="7200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Lungs</a:t>
            </a:r>
          </a:p>
        </p:txBody>
      </p:sp>
      <p:sp>
        <p:nvSpPr>
          <p:cNvPr id="9" name="Rectangle 8"/>
          <p:cNvSpPr/>
          <p:nvPr/>
        </p:nvSpPr>
        <p:spPr>
          <a:xfrm>
            <a:off x="3986827" y="2207252"/>
            <a:ext cx="3321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r>
              <a:rPr lang="en-US" sz="10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66177" y="3045452"/>
            <a:ext cx="3321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r>
              <a:rPr lang="en-US" sz="10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28321" y="2188043"/>
            <a:ext cx="4251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CO</a:t>
            </a:r>
            <a:r>
              <a:rPr lang="en-US" sz="10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25955" y="3076252"/>
            <a:ext cx="4251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CO</a:t>
            </a:r>
            <a:r>
              <a:rPr lang="en-US" sz="10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51160" y="4025258"/>
            <a:ext cx="1237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Muscle cells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7114" y="4207816"/>
            <a:ext cx="11095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Cellular</a:t>
            </a:r>
          </a:p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respiration</a:t>
            </a:r>
          </a:p>
        </p:txBody>
      </p:sp>
      <p:sp>
        <p:nvSpPr>
          <p:cNvPr id="18" name="Freeform 17"/>
          <p:cNvSpPr/>
          <p:nvPr/>
        </p:nvSpPr>
        <p:spPr bwMode="auto">
          <a:xfrm>
            <a:off x="4869751" y="4069556"/>
            <a:ext cx="473773" cy="83527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 bwMode="auto">
          <a:xfrm>
            <a:off x="4881659" y="4071914"/>
            <a:ext cx="454724" cy="80169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 flipV="1">
            <a:off x="4780971" y="1724022"/>
            <a:ext cx="555412" cy="231445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 bwMode="auto">
          <a:xfrm flipV="1">
            <a:off x="4779715" y="1724021"/>
            <a:ext cx="555412" cy="231445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95077" y="475423"/>
            <a:ext cx="8543108" cy="958863"/>
          </a:xfrm>
        </p:spPr>
        <p:txBody>
          <a:bodyPr/>
          <a:lstStyle/>
          <a:p>
            <a:r>
              <a:rPr lang="en-US" sz="4000" dirty="0">
                <a:solidFill>
                  <a:srgbClr val="C39150"/>
                </a:solidFill>
                <a:latin typeface="Cambria" panose="02040503050406030204" pitchFamily="18" charset="0"/>
              </a:rPr>
              <a:t>Biology and Society: </a:t>
            </a:r>
            <a: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  <a:t/>
            </a:r>
            <a:b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  <a:t>Getting the Most Out of Your Muscles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95077" y="1842352"/>
            <a:ext cx="7784984" cy="4474462"/>
          </a:xfrm>
        </p:spPr>
        <p:txBody>
          <a:bodyPr/>
          <a:lstStyle/>
          <a:p>
            <a:r>
              <a:rPr lang="en-US" sz="2400" b="1" dirty="0">
                <a:latin typeface="Cambria" panose="02040503050406030204" pitchFamily="18" charset="0"/>
              </a:rPr>
              <a:t>For many endurance athletes, the rate at which oxygen is provided to working muscles is the limiting factor in their performance.</a:t>
            </a:r>
          </a:p>
          <a:p>
            <a:pPr lvl="1"/>
            <a:r>
              <a:rPr lang="en-US" sz="2400" b="1" dirty="0">
                <a:latin typeface="Cambria" panose="02040503050406030204" pitchFamily="18" charset="0"/>
              </a:rPr>
              <a:t>Your muscles need a continuous supply of energy to perform work. </a:t>
            </a:r>
          </a:p>
          <a:p>
            <a:pPr lvl="1"/>
            <a:r>
              <a:rPr lang="en-US" sz="2400" b="1" dirty="0">
                <a:latin typeface="Cambria" panose="02040503050406030204" pitchFamily="18" charset="0"/>
              </a:rPr>
              <a:t>Muscle cells obtain this energy from the sugar glucose through a series of chemical reactions that depend upon a constant input of oxygen (O</a:t>
            </a:r>
            <a:r>
              <a:rPr lang="en-US" sz="2400" b="1" baseline="-25000" dirty="0">
                <a:latin typeface="Cambria" panose="02040503050406030204" pitchFamily="18" charset="0"/>
              </a:rPr>
              <a:t>2</a:t>
            </a:r>
            <a:r>
              <a:rPr lang="en-US" sz="2400" b="1" dirty="0">
                <a:latin typeface="Cambria" panose="02040503050406030204" pitchFamily="18" charset="0"/>
              </a:rPr>
              <a:t>). </a:t>
            </a:r>
          </a:p>
          <a:p>
            <a:pPr lvl="1"/>
            <a:r>
              <a:rPr lang="en-US" sz="2400" b="1" dirty="0">
                <a:latin typeface="Cambria" panose="02040503050406030204" pitchFamily="18" charset="0"/>
              </a:rPr>
              <a:t>When there is enough oxygen reaching your cells to support their energy needs,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metabolism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新陈代谢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sz="2400" b="1" dirty="0">
                <a:latin typeface="Cambria" panose="02040503050406030204" pitchFamily="18" charset="0"/>
              </a:rPr>
              <a:t> is said to be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aerobic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有氧的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sz="2400" b="1" dirty="0"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5077" y="6341316"/>
            <a:ext cx="780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aero = air (aerobic: chemical reaction using oxygen)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562707" y="475422"/>
            <a:ext cx="8405445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Energy Transformations: </a:t>
            </a: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/>
            </a:r>
            <a:b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An Overview of Cellular Respiration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562707" y="2074984"/>
            <a:ext cx="7772401" cy="4339370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One of biology’s overarching themes is that all life depends on transformations of energy and matter.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Few are as important as the conversion of energy in fuel (food molecules) to a form that cells can use directly.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Most often, the fuel molecule used by cells is glucose, a simple sugar (monosaccharide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单糖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b="1" dirty="0">
                <a:latin typeface="Cambria" panose="02040503050406030204" pitchFamily="18" charset="0"/>
              </a:rPr>
              <a:t>) with the formula C</a:t>
            </a:r>
            <a:r>
              <a:rPr lang="en-US" b="1" baseline="-25000" dirty="0">
                <a:latin typeface="Cambria" panose="02040503050406030204" pitchFamily="18" charset="0"/>
              </a:rPr>
              <a:t>6</a:t>
            </a:r>
            <a:r>
              <a:rPr lang="en-US" b="1" dirty="0">
                <a:latin typeface="Cambria" panose="02040503050406030204" pitchFamily="18" charset="0"/>
              </a:rPr>
              <a:t>H</a:t>
            </a:r>
            <a:r>
              <a:rPr lang="en-US" b="1" baseline="-25000" dirty="0">
                <a:latin typeface="Cambria" panose="02040503050406030204" pitchFamily="18" charset="0"/>
              </a:rPr>
              <a:t>12</a:t>
            </a:r>
            <a:r>
              <a:rPr lang="en-US" b="1" dirty="0">
                <a:latin typeface="Cambria" panose="02040503050406030204" pitchFamily="18" charset="0"/>
              </a:rPr>
              <a:t>O</a:t>
            </a:r>
            <a:r>
              <a:rPr lang="en-US" b="1" baseline="-25000" dirty="0">
                <a:latin typeface="Cambria" panose="02040503050406030204" pitchFamily="18" charset="0"/>
              </a:rPr>
              <a:t>6</a:t>
            </a:r>
            <a:r>
              <a:rPr lang="en-US" b="1" dirty="0">
                <a:latin typeface="Cambria" panose="020405030504060302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4202" y="900606"/>
            <a:ext cx="8546592" cy="841248"/>
            <a:chOff x="298704" y="3008376"/>
            <a:chExt cx="8546592" cy="8412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04" y="3008376"/>
              <a:ext cx="8546592" cy="84124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82564" y="3277298"/>
              <a:ext cx="955711" cy="34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619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C</a:t>
              </a:r>
              <a:r>
                <a:rPr lang="en-US" sz="1619" b="1" baseline="-25000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6</a:t>
              </a:r>
              <a:r>
                <a:rPr lang="en-US" sz="1619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H</a:t>
              </a:r>
              <a:r>
                <a:rPr lang="en-US" sz="1619" b="1" baseline="-25000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12</a:t>
              </a:r>
              <a:r>
                <a:rPr lang="en-US" sz="1619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O</a:t>
              </a:r>
              <a:r>
                <a:rPr lang="en-US" sz="1619" b="1" baseline="-25000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1532" y="3278822"/>
              <a:ext cx="423514" cy="34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619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O</a:t>
              </a:r>
              <a:r>
                <a:rPr lang="en-US" sz="1619" b="1" baseline="-25000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23350" y="3267773"/>
              <a:ext cx="300082" cy="34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619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6</a:t>
              </a:r>
              <a:endParaRPr lang="en-US" sz="1619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28228" y="3269995"/>
              <a:ext cx="574196" cy="34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619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CO</a:t>
              </a:r>
              <a:r>
                <a:rPr lang="en-US" sz="1619" b="1" baseline="-25000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09096" y="3268471"/>
              <a:ext cx="300082" cy="34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619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6</a:t>
              </a:r>
              <a:endParaRPr lang="en-US" sz="1619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57257" y="3278822"/>
              <a:ext cx="574196" cy="34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619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H</a:t>
              </a:r>
              <a:r>
                <a:rPr lang="en-US" sz="1619" b="1" baseline="-25000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  <a:r>
                <a:rPr lang="en-US" sz="1619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O</a:t>
              </a:r>
              <a:endParaRPr lang="en-US" sz="1619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38125" y="3259772"/>
              <a:ext cx="300082" cy="34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619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6</a:t>
              </a:r>
              <a:endParaRPr lang="en-US" sz="1619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81301" y="3067774"/>
              <a:ext cx="11128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619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 </a:t>
              </a: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~32</a:t>
              </a:r>
              <a:endParaRPr lang="en-US" sz="4000" b="1" baseline="-25000" dirty="0">
                <a:solidFill>
                  <a:srgbClr val="FF0000"/>
                </a:solidFill>
                <a:latin typeface="Arial" pitchFamily="34" charset="0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39131" y="3261168"/>
              <a:ext cx="584455" cy="34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619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ATP</a:t>
              </a:r>
              <a:endParaRPr lang="en-US" sz="1619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-1019368" y="1667890"/>
            <a:ext cx="4674869" cy="4961809"/>
            <a:chOff x="3828081" y="2012300"/>
            <a:chExt cx="3764079" cy="4501610"/>
          </a:xfrm>
        </p:grpSpPr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09"/>
            <a:stretch/>
          </p:blipFill>
          <p:spPr bwMode="auto">
            <a:xfrm>
              <a:off x="4648849" y="2012300"/>
              <a:ext cx="2943311" cy="450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 bwMode="auto">
            <a:xfrm>
              <a:off x="3828081" y="2696705"/>
              <a:ext cx="1255363" cy="96089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8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49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20969" y="413876"/>
            <a:ext cx="8299938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Energy Transformations: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An Overview of Cellular Respiration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665201" y="1908946"/>
            <a:ext cx="8355706" cy="4949054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Cellular respiration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consists of many chemical steps, with more than two dozen reactions in all,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involves a specific enzyme to catalyze each reaction,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constitutes one of the most important metabolic pathways for nearly every eukaryotic cell, and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provides the energy these cells need to maintain the functions of life.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659423" y="2066191"/>
            <a:ext cx="8171068" cy="4110771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The many chemical reactions that make up cellular respiration can be grouped into three main stages: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glycolysis</a:t>
            </a:r>
            <a:r>
              <a:rPr lang="en-US" b="1" dirty="0">
                <a:latin typeface="Cambria" panose="02040503050406030204" pitchFamily="18" charset="0"/>
              </a:rPr>
              <a:t>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latin typeface="Cambria" panose="02040503050406030204" pitchFamily="18" charset="0"/>
              </a:rPr>
              <a:t>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citric acid cycle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三羧酸循环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b="1" dirty="0">
                <a:latin typeface="Cambria" panose="02040503050406030204" pitchFamily="18" charset="0"/>
              </a:rPr>
              <a:t>,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electron transport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20969" y="413876"/>
            <a:ext cx="8299938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Energy Transformations: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An Overview of Cellular Respiration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492" y="306073"/>
            <a:ext cx="7678448" cy="500524"/>
          </a:xfrm>
        </p:spPr>
        <p:txBody>
          <a:bodyPr/>
          <a:lstStyle/>
          <a:p>
            <a:r>
              <a:rPr lang="en-US" dirty="0" err="1"/>
              <a:t>BioFlix</a:t>
            </a:r>
            <a:r>
              <a:rPr lang="en-US" dirty="0"/>
              <a:t> Animation: Cellular Respiration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</a:t>
            </a:r>
          </a:p>
        </p:txBody>
      </p:sp>
      <p:pic>
        <p:nvPicPr>
          <p:cNvPr id="4" name="CellularRespi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5339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6" y="204216"/>
            <a:ext cx="6266688" cy="6449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10989" y="160169"/>
            <a:ext cx="13067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Mitochondria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7317" y="162868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Cytoplasm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879" y="603400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Cytoplasm</a:t>
            </a:r>
          </a:p>
        </p:txBody>
      </p:sp>
      <p:sp>
        <p:nvSpPr>
          <p:cNvPr id="9" name="Rectangle 8"/>
          <p:cNvSpPr/>
          <p:nvPr/>
        </p:nvSpPr>
        <p:spPr>
          <a:xfrm>
            <a:off x="2688577" y="1508910"/>
            <a:ext cx="1130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Animal cell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1208" y="1510338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Plant cell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59818" y="2099617"/>
            <a:ext cx="1114408" cy="3108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2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Cytoplasm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16074" y="2245668"/>
            <a:ext cx="1425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Mitochondrion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42437" y="380825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 err="1">
                <a:solidFill>
                  <a:schemeClr val="bg1"/>
                </a:solidFill>
                <a:latin typeface="Arial" pitchFamily="34" charset="0"/>
                <a:ea typeface="ＭＳ Ｐゴシック" charset="0"/>
              </a:rPr>
              <a:t>Glycolysis</a:t>
            </a:r>
            <a:endParaRPr lang="en-US" sz="1800" b="1" dirty="0">
              <a:solidFill>
                <a:schemeClr val="bg1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2640" y="4184323"/>
            <a:ext cx="889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Glucose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83580" y="4053985"/>
            <a:ext cx="832279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  <a:p>
            <a:pPr algn="ctr" eaLnBrk="0" hangingPunct="0">
              <a:lnSpc>
                <a:spcPts val="1500"/>
              </a:lnSpc>
            </a:pPr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Pyruvic</a:t>
            </a:r>
            <a:endParaRPr lang="en-US" sz="1400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acid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49240" y="2725848"/>
            <a:ext cx="1485900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1400"/>
              </a:lnSpc>
            </a:pPr>
            <a:r>
              <a:rPr lang="en-US" sz="142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High-energy</a:t>
            </a:r>
          </a:p>
          <a:p>
            <a:pPr eaLnBrk="0" hangingPunct="0">
              <a:lnSpc>
                <a:spcPts val="1400"/>
              </a:lnSpc>
            </a:pPr>
            <a:r>
              <a:rPr lang="en-US" sz="142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electrons</a:t>
            </a:r>
          </a:p>
          <a:p>
            <a:pPr eaLnBrk="0" hangingPunct="0">
              <a:lnSpc>
                <a:spcPts val="1400"/>
              </a:lnSpc>
            </a:pPr>
            <a:r>
              <a:rPr lang="en-US" sz="142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via carrier</a:t>
            </a:r>
          </a:p>
          <a:p>
            <a:pPr eaLnBrk="0" hangingPunct="0">
              <a:lnSpc>
                <a:spcPts val="1400"/>
              </a:lnSpc>
            </a:pPr>
            <a:r>
              <a:rPr lang="en-US" sz="142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molecules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10955" y="4116535"/>
            <a:ext cx="15772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500"/>
              </a:lnSpc>
            </a:pPr>
            <a:r>
              <a:rPr lang="en-US" sz="142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</a:t>
            </a:r>
          </a:p>
          <a:p>
            <a:pPr eaLnBrk="0" hangingPunct="0">
              <a:lnSpc>
                <a:spcPts val="1500"/>
              </a:lnSpc>
            </a:pPr>
            <a:r>
              <a:rPr lang="en-US" sz="142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Transport Chain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67085" y="3903809"/>
            <a:ext cx="662361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F7F7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charset="0"/>
              </a:rPr>
              <a:t>Citric</a:t>
            </a:r>
          </a:p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F7F7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charset="0"/>
              </a:rPr>
              <a:t>Acid</a:t>
            </a:r>
          </a:p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F7F7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charset="0"/>
              </a:rPr>
              <a:t>Cycle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41034" y="5855008"/>
            <a:ext cx="530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74159" y="5858183"/>
            <a:ext cx="530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289734" y="5934383"/>
            <a:ext cx="530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22" name="Freeform 21"/>
          <p:cNvSpPr/>
          <p:nvPr/>
        </p:nvSpPr>
        <p:spPr bwMode="auto">
          <a:xfrm flipH="1" flipV="1">
            <a:off x="6907631" y="2512218"/>
            <a:ext cx="0" cy="464343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3" name="Freeform 22"/>
          <p:cNvSpPr/>
          <p:nvPr/>
        </p:nvSpPr>
        <p:spPr bwMode="auto">
          <a:xfrm flipH="1" flipV="1">
            <a:off x="2712242" y="773953"/>
            <a:ext cx="856455" cy="45719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 bwMode="auto">
          <a:xfrm flipV="1">
            <a:off x="5893594" y="389731"/>
            <a:ext cx="151606" cy="334169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5" name="Freeform 24"/>
          <p:cNvSpPr/>
          <p:nvPr/>
        </p:nvSpPr>
        <p:spPr bwMode="auto">
          <a:xfrm flipH="1" flipV="1">
            <a:off x="5243732" y="404813"/>
            <a:ext cx="566928" cy="464344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 bwMode="auto">
          <a:xfrm flipV="1">
            <a:off x="4750593" y="407194"/>
            <a:ext cx="497901" cy="600075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05879" y="362395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08445" y="3810470"/>
            <a:ext cx="284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43302" y="3992456"/>
            <a:ext cx="284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9375" y="3186902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NADH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29442" y="3090492"/>
            <a:ext cx="76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NADH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FADH</a:t>
            </a:r>
            <a:r>
              <a:rPr lang="en-US" sz="1100" b="1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>
            <a:off x="3995225" y="4723399"/>
            <a:ext cx="571860" cy="6715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3556812" y="5416062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CO2</a:t>
            </a:r>
          </a:p>
        </p:txBody>
      </p:sp>
    </p:spTree>
    <p:extLst>
      <p:ext uri="{BB962C8B-B14F-4D97-AF65-F5344CB8AC3E}">
        <p14:creationId xmlns:p14="http://schemas.microsoft.com/office/powerpoint/2010/main" val="2949466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800099" y="1960684"/>
            <a:ext cx="8100729" cy="440970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During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glycolysis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糖酵解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sz="2400" b="1" dirty="0">
                <a:latin typeface="Cambria" panose="02040503050406030204" pitchFamily="18" charset="0"/>
              </a:rPr>
              <a:t>, a molecule of glucose is split into two molecules of a compound called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pyruvic acid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丙酮酸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sz="2400" b="1" dirty="0">
                <a:latin typeface="Cambria" panose="02040503050406030204" pitchFamily="18" charset="0"/>
              </a:rPr>
              <a:t>, usually located in the cytoplasm.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CN" sz="2400" b="1" dirty="0"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citric acid cycle </a:t>
            </a:r>
            <a:r>
              <a:rPr lang="en-US" altLang="zh-CN" sz="2400" b="1" dirty="0">
                <a:latin typeface="Cambria" panose="02040503050406030204" pitchFamily="18" charset="0"/>
              </a:rPr>
              <a:t>(also called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the Krebs cycle</a:t>
            </a:r>
            <a:r>
              <a:rPr lang="en-US" altLang="zh-CN" sz="2400" b="1" dirty="0">
                <a:latin typeface="Cambria" panose="02040503050406030204" pitchFamily="18" charset="0"/>
              </a:rPr>
              <a:t>) </a:t>
            </a:r>
          </a:p>
          <a:p>
            <a:pPr lvl="1"/>
            <a:r>
              <a:rPr lang="en-US" altLang="zh-CN" sz="2400" b="1" dirty="0">
                <a:latin typeface="Cambria" panose="02040503050406030204" pitchFamily="18" charset="0"/>
              </a:rPr>
              <a:t>uses enzymes that are dissolved in the fluid within mitochondria and </a:t>
            </a:r>
          </a:p>
          <a:p>
            <a:pPr lvl="1"/>
            <a:r>
              <a:rPr lang="en-US" altLang="zh-CN" sz="2400" b="1" dirty="0">
                <a:latin typeface="Cambria" panose="02040503050406030204" pitchFamily="18" charset="0"/>
              </a:rPr>
              <a:t>completes the breakdown of glucose all the way to CO</a:t>
            </a:r>
            <a:r>
              <a:rPr lang="en-US" altLang="zh-CN" sz="2400" b="1" baseline="-25000" dirty="0">
                <a:latin typeface="Cambria" panose="02040503050406030204" pitchFamily="18" charset="0"/>
              </a:rPr>
              <a:t>2</a:t>
            </a:r>
            <a:r>
              <a:rPr lang="en-US" altLang="zh-CN" sz="2400" b="1" dirty="0">
                <a:latin typeface="Cambria" panose="02040503050406030204" pitchFamily="18" charset="0"/>
              </a:rPr>
              <a:t>, which is then released as a waste product.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20969" y="433425"/>
            <a:ext cx="8299938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Energy Transformations: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An Overview of Cellular Respiration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720969" y="2031023"/>
            <a:ext cx="8109522" cy="4145940"/>
          </a:xfrm>
        </p:spPr>
        <p:txBody>
          <a:bodyPr/>
          <a:lstStyle/>
          <a:p>
            <a:pPr marL="1417320" indent="-1489075">
              <a:buNone/>
              <a:tabLst>
                <a:tab pos="460375" algn="l"/>
              </a:tabLst>
            </a:pPr>
            <a:r>
              <a:rPr lang="en-US" sz="2400" b="1" dirty="0">
                <a:solidFill>
                  <a:srgbClr val="0057B6"/>
                </a:solidFill>
                <a:latin typeface="Cambria" panose="02040503050406030204" pitchFamily="18" charset="0"/>
              </a:rPr>
              <a:t>1 and 2. </a:t>
            </a:r>
            <a:r>
              <a:rPr lang="en-US" sz="2400" b="1" dirty="0">
                <a:latin typeface="Cambria" panose="02040503050406030204" pitchFamily="18" charset="0"/>
              </a:rPr>
              <a:t>Glycolysis and the citric acid cycle generate a small amount of ATP directly and much more ATP indirectly, via reactions that transfer electrons from fuel molecules to a molecule called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NAD</a:t>
            </a:r>
            <a:r>
              <a:rPr lang="en-US" sz="2400" b="1" baseline="30000" dirty="0">
                <a:solidFill>
                  <a:srgbClr val="FF0000"/>
                </a:solidFill>
                <a:latin typeface="Cambria" panose="02040503050406030204" pitchFamily="18" charset="0"/>
              </a:rPr>
              <a:t>+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 (</a:t>
            </a:r>
            <a:r>
              <a:rPr lang="en-US" sz="2400" b="1" u="sng" dirty="0">
                <a:solidFill>
                  <a:srgbClr val="FF0000"/>
                </a:solidFill>
                <a:latin typeface="Cambria" panose="02040503050406030204" pitchFamily="18" charset="0"/>
              </a:rPr>
              <a:t>n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icotinamide </a:t>
            </a:r>
            <a:r>
              <a:rPr lang="en-US" sz="2400" b="1" u="sng" dirty="0">
                <a:solidFill>
                  <a:srgbClr val="FF0000"/>
                </a:solidFill>
                <a:latin typeface="Cambria" panose="02040503050406030204" pitchFamily="18" charset="0"/>
              </a:rPr>
              <a:t>a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denine </a:t>
            </a:r>
            <a:r>
              <a:rPr lang="en-US" sz="2400" b="1" u="sng" dirty="0">
                <a:solidFill>
                  <a:srgbClr val="FF0000"/>
                </a:solidFill>
                <a:latin typeface="Cambria" panose="02040503050406030204" pitchFamily="18" charset="0"/>
              </a:rPr>
              <a:t>d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inucleotide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烟酰胺腺嘌呤二核苷酸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;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辅酶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sz="2400" b="1" dirty="0">
                <a:latin typeface="Cambria" panose="02040503050406030204" pitchFamily="18" charset="0"/>
              </a:rPr>
              <a:t>).</a:t>
            </a:r>
          </a:p>
          <a:p>
            <a:pPr lvl="1"/>
            <a:r>
              <a:rPr lang="en-US" sz="2400" b="1" dirty="0">
                <a:latin typeface="Cambria" panose="02040503050406030204" pitchFamily="18" charset="0"/>
              </a:rPr>
              <a:t>The electron transfer forms a molecule called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NADH</a:t>
            </a:r>
            <a:r>
              <a:rPr lang="en-US" sz="2400" b="1" dirty="0">
                <a:latin typeface="Cambria" panose="02040503050406030204" pitchFamily="18" charset="0"/>
              </a:rPr>
              <a:t>, which acts as a shuttle carrying high-energy electrons from one area of the cell to another.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20969" y="433425"/>
            <a:ext cx="8299938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Energy Transformations: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An Overview of Cellular Respiration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720969" y="1881553"/>
            <a:ext cx="7904285" cy="4670373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b="1" dirty="0">
                <a:latin typeface="Cambria" panose="02040503050406030204" pitchFamily="18" charset="0"/>
              </a:rPr>
              <a:t>The third stage of cellular respiration is electron transport. </a:t>
            </a:r>
          </a:p>
          <a:p>
            <a:pPr lvl="1"/>
            <a:r>
              <a:rPr lang="en-US" sz="2400" b="1" dirty="0">
                <a:latin typeface="Cambria" panose="02040503050406030204" pitchFamily="18" charset="0"/>
              </a:rPr>
              <a:t>Electrons captured from food by NADH are stripped of their energy, a little bit at a time, until they are finally combined with oxygen to form water.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The proteins and other molecules that make up electron transport chains are embedded within the inner membrane of the mitochondria. </a:t>
            </a:r>
          </a:p>
          <a:p>
            <a:pPr lvl="1"/>
            <a:r>
              <a:rPr lang="en-US" sz="2400" b="1" dirty="0">
                <a:latin typeface="Cambria" panose="02040503050406030204" pitchFamily="18" charset="0"/>
              </a:rPr>
              <a:t>Electron transport from NADH to oxygen releases the energy your cells use to make most of their ATP.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20969" y="433425"/>
            <a:ext cx="8299938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Energy Transformations: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An Overview of Cellular Respiration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641837" y="1916723"/>
            <a:ext cx="8188653" cy="4260240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The overall equation for cellular respiration shows that the atoms of the reactant molecules glucose and oxygen are rearranged to form the products carbon dioxide and water.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The main function of cellular respiration is to generate ATP for cellular work.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The process can produce around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32 ATP molecules</a:t>
            </a:r>
            <a:r>
              <a:rPr lang="en-US" b="1" dirty="0">
                <a:latin typeface="Cambria" panose="02040503050406030204" pitchFamily="18" charset="0"/>
              </a:rPr>
              <a:t> for each glucose molecule consumed. 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20969" y="433425"/>
            <a:ext cx="8299938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Energy Transformations: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An Overview of Cellular Respiration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15461" y="361122"/>
            <a:ext cx="8461213" cy="1397338"/>
          </a:xfrm>
        </p:spPr>
        <p:txBody>
          <a:bodyPr/>
          <a:lstStyle/>
          <a:p>
            <a: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  <a:t>Biology and Society: </a:t>
            </a:r>
            <a:b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  <a:t>Getting the Most Out of Your Muscles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703385" y="1890345"/>
            <a:ext cx="7967462" cy="4277825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Your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aerobic capacity </a:t>
            </a:r>
            <a:r>
              <a:rPr lang="en-US" b="1" dirty="0">
                <a:latin typeface="Cambria" panose="02040503050406030204" pitchFamily="18" charset="0"/>
              </a:rPr>
              <a:t>is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the maximum rate at which 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 can be taken in and used by your muscle cells and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therefore the most strenuous exercise that your body can maintain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aerobically</a:t>
            </a:r>
            <a:r>
              <a:rPr lang="en-US" b="1" dirty="0">
                <a:latin typeface="Cambria" panose="02040503050406030204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515983" y="1908946"/>
            <a:ext cx="8197194" cy="4949054"/>
          </a:xfrm>
        </p:spPr>
        <p:txBody>
          <a:bodyPr/>
          <a:lstStyle/>
          <a:p>
            <a:r>
              <a:rPr lang="en-US" sz="2400" b="1" dirty="0">
                <a:latin typeface="Cambria" panose="02040503050406030204" pitchFamily="18" charset="0"/>
              </a:rPr>
              <a:t>During glycolysis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A six-carbon glucose molecule is split in half to form two molecules of pyruvic acid.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The three-carbon molecules then donate high-energy electrons to NAD</a:t>
            </a:r>
            <a:r>
              <a:rPr lang="en-US" sz="2400" b="1" baseline="30000" dirty="0">
                <a:latin typeface="Cambria" panose="02040503050406030204" pitchFamily="18" charset="0"/>
              </a:rPr>
              <a:t>+</a:t>
            </a:r>
            <a:r>
              <a:rPr lang="en-US" sz="2400" b="1" dirty="0">
                <a:latin typeface="Cambria" panose="02040503050406030204" pitchFamily="18" charset="0"/>
              </a:rPr>
              <a:t>,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forming NADH,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generate four ATP molecules directly when enzymes transfer phosphate groups from fuel molecules to ADP.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15983" y="528176"/>
            <a:ext cx="8543108" cy="95886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The Three Stages of Cellular Respiration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Stage 1: Glycolysis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" name="Picture 92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710184"/>
            <a:ext cx="8546592" cy="5437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1978" y="692576"/>
            <a:ext cx="671979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69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7832728" y="692576"/>
            <a:ext cx="853119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69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1889768" y="2245156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2287" y="3535788"/>
            <a:ext cx="699230" cy="249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2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Glucose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85933" y="224833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54283" y="232453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8583" y="2321356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ADP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94354" y="4963152"/>
            <a:ext cx="17315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Energy investment phase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63158" y="343705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83358" y="204195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45208" y="156888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14330" y="1428388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80008" y="219435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28085" y="325687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85739" y="325877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20635" y="4960292"/>
            <a:ext cx="15103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Energy harvest phase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93822" y="148684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14522" y="1096318"/>
            <a:ext cx="5565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NADH</a:t>
            </a:r>
            <a:endParaRPr lang="en-US" sz="10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56657" y="1567453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ADP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10548" y="1426959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46130" y="2171850"/>
            <a:ext cx="269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43748" y="3141018"/>
            <a:ext cx="269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60354" y="2983854"/>
            <a:ext cx="269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3411" y="2983855"/>
            <a:ext cx="269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568496" y="2338543"/>
            <a:ext cx="269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393438" y="392062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961659" y="4254810"/>
            <a:ext cx="5565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NADH</a:t>
            </a:r>
            <a:endParaRPr lang="en-US" sz="10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819730" y="3893188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046776" y="3766823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13515" y="389303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53457" y="3764603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ADP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31178" y="2572693"/>
            <a:ext cx="10406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 </a:t>
            </a:r>
            <a:r>
              <a:rPr lang="en-US" sz="10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Pyruvic</a:t>
            </a:r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 acid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86726" y="5091257"/>
            <a:ext cx="418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Key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89039" y="5306368"/>
            <a:ext cx="974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Carbon atom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86665" y="5592117"/>
            <a:ext cx="12378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Phosphate group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86681" y="5880234"/>
            <a:ext cx="1463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High-energy electron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625599" y="4752975"/>
            <a:ext cx="2651125" cy="255732"/>
            <a:chOff x="7087" y="2237447"/>
            <a:chExt cx="3376142" cy="459131"/>
          </a:xfrm>
        </p:grpSpPr>
        <p:sp>
          <p:nvSpPr>
            <p:cNvPr id="46" name="Freeform 45"/>
            <p:cNvSpPr/>
            <p:nvPr/>
          </p:nvSpPr>
          <p:spPr>
            <a:xfrm>
              <a:off x="7087" y="2237447"/>
              <a:ext cx="3376142" cy="239090"/>
            </a:xfrm>
            <a:custGeom>
              <a:avLst/>
              <a:gdLst>
                <a:gd name="connsiteX0" fmla="*/ 9525 w 3376142"/>
                <a:gd name="connsiteY0" fmla="*/ 9525 h 239090"/>
                <a:gd name="connsiteX1" fmla="*/ 9525 w 3376142"/>
                <a:gd name="connsiteY1" fmla="*/ 229565 h 239090"/>
                <a:gd name="connsiteX2" fmla="*/ 3366617 w 3376142"/>
                <a:gd name="connsiteY2" fmla="*/ 229565 h 239090"/>
                <a:gd name="connsiteX3" fmla="*/ 3366617 w 3376142"/>
                <a:gd name="connsiteY3" fmla="*/ 9525 h 2390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3376142" h="239090">
                  <a:moveTo>
                    <a:pt x="9525" y="9525"/>
                  </a:moveTo>
                  <a:lnTo>
                    <a:pt x="9525" y="229565"/>
                  </a:lnTo>
                  <a:lnTo>
                    <a:pt x="3366617" y="229565"/>
                  </a:lnTo>
                  <a:lnTo>
                    <a:pt x="3366617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47" name="Freeform 3"/>
            <p:cNvSpPr/>
            <p:nvPr/>
          </p:nvSpPr>
          <p:spPr>
            <a:xfrm>
              <a:off x="1676464" y="2457488"/>
              <a:ext cx="38100" cy="239090"/>
            </a:xfrm>
            <a:custGeom>
              <a:avLst/>
              <a:gdLst>
                <a:gd name="connsiteX0" fmla="*/ 9525 w 38100"/>
                <a:gd name="connsiteY0" fmla="*/ 229565 h 239090"/>
                <a:gd name="connsiteX1" fmla="*/ 9525 w 38100"/>
                <a:gd name="connsiteY1" fmla="*/ 9525 h 2390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8100" h="239090">
                  <a:moveTo>
                    <a:pt x="9525" y="229565"/>
                  </a:moveTo>
                  <a:lnTo>
                    <a:pt x="9525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377901" y="4754328"/>
            <a:ext cx="3172249" cy="255732"/>
            <a:chOff x="7087" y="2237447"/>
            <a:chExt cx="3376142" cy="459131"/>
          </a:xfrm>
        </p:grpSpPr>
        <p:sp>
          <p:nvSpPr>
            <p:cNvPr id="49" name="Freeform 48"/>
            <p:cNvSpPr/>
            <p:nvPr/>
          </p:nvSpPr>
          <p:spPr>
            <a:xfrm>
              <a:off x="7087" y="2237447"/>
              <a:ext cx="3376142" cy="239090"/>
            </a:xfrm>
            <a:custGeom>
              <a:avLst/>
              <a:gdLst>
                <a:gd name="connsiteX0" fmla="*/ 9525 w 3376142"/>
                <a:gd name="connsiteY0" fmla="*/ 9525 h 239090"/>
                <a:gd name="connsiteX1" fmla="*/ 9525 w 3376142"/>
                <a:gd name="connsiteY1" fmla="*/ 229565 h 239090"/>
                <a:gd name="connsiteX2" fmla="*/ 3366617 w 3376142"/>
                <a:gd name="connsiteY2" fmla="*/ 229565 h 239090"/>
                <a:gd name="connsiteX3" fmla="*/ 3366617 w 3376142"/>
                <a:gd name="connsiteY3" fmla="*/ 9525 h 2390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3376142" h="239090">
                  <a:moveTo>
                    <a:pt x="9525" y="9525"/>
                  </a:moveTo>
                  <a:lnTo>
                    <a:pt x="9525" y="229565"/>
                  </a:lnTo>
                  <a:lnTo>
                    <a:pt x="3366617" y="229565"/>
                  </a:lnTo>
                  <a:lnTo>
                    <a:pt x="3366617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50" name="Freeform 3"/>
            <p:cNvSpPr/>
            <p:nvPr/>
          </p:nvSpPr>
          <p:spPr>
            <a:xfrm>
              <a:off x="1676464" y="2457488"/>
              <a:ext cx="38100" cy="239090"/>
            </a:xfrm>
            <a:custGeom>
              <a:avLst/>
              <a:gdLst>
                <a:gd name="connsiteX0" fmla="*/ 9525 w 38100"/>
                <a:gd name="connsiteY0" fmla="*/ 229565 h 239090"/>
                <a:gd name="connsiteX1" fmla="*/ 9525 w 38100"/>
                <a:gd name="connsiteY1" fmla="*/ 9525 h 2390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8100" h="239090">
                  <a:moveTo>
                    <a:pt x="9525" y="229565"/>
                  </a:moveTo>
                  <a:lnTo>
                    <a:pt x="9525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63158" y="2850061"/>
            <a:ext cx="255198" cy="246221"/>
            <a:chOff x="2363158" y="2850061"/>
            <a:chExt cx="255198" cy="246221"/>
          </a:xfrm>
        </p:grpSpPr>
        <p:sp>
          <p:nvSpPr>
            <p:cNvPr id="6" name="Oval 5"/>
            <p:cNvSpPr/>
            <p:nvPr/>
          </p:nvSpPr>
          <p:spPr bwMode="auto">
            <a:xfrm>
              <a:off x="2392978" y="2867023"/>
              <a:ext cx="195558" cy="1955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7F818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363158" y="2850061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906720" y="2041956"/>
            <a:ext cx="255198" cy="246221"/>
            <a:chOff x="2363158" y="2850061"/>
            <a:chExt cx="255198" cy="246221"/>
          </a:xfrm>
        </p:grpSpPr>
        <p:sp>
          <p:nvSpPr>
            <p:cNvPr id="54" name="Oval 53"/>
            <p:cNvSpPr/>
            <p:nvPr/>
          </p:nvSpPr>
          <p:spPr bwMode="auto">
            <a:xfrm>
              <a:off x="2392978" y="2867023"/>
              <a:ext cx="195558" cy="1955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7F818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63158" y="2850061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915613" y="3253172"/>
            <a:ext cx="255198" cy="246221"/>
            <a:chOff x="2363158" y="2850061"/>
            <a:chExt cx="255198" cy="246221"/>
          </a:xfrm>
        </p:grpSpPr>
        <p:sp>
          <p:nvSpPr>
            <p:cNvPr id="57" name="Oval 56"/>
            <p:cNvSpPr/>
            <p:nvPr/>
          </p:nvSpPr>
          <p:spPr bwMode="auto">
            <a:xfrm>
              <a:off x="2392978" y="2867023"/>
              <a:ext cx="195558" cy="1955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7F818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363158" y="2850061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473910" y="2031557"/>
            <a:ext cx="255198" cy="246221"/>
            <a:chOff x="2363158" y="2850061"/>
            <a:chExt cx="255198" cy="246221"/>
          </a:xfrm>
        </p:grpSpPr>
        <p:sp>
          <p:nvSpPr>
            <p:cNvPr id="60" name="Oval 59"/>
            <p:cNvSpPr/>
            <p:nvPr/>
          </p:nvSpPr>
          <p:spPr bwMode="auto">
            <a:xfrm>
              <a:off x="2392978" y="2867023"/>
              <a:ext cx="195558" cy="1955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7F818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363158" y="2850061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483358" y="3260044"/>
            <a:ext cx="255198" cy="246221"/>
            <a:chOff x="2363158" y="2850061"/>
            <a:chExt cx="255198" cy="246221"/>
          </a:xfrm>
        </p:grpSpPr>
        <p:sp>
          <p:nvSpPr>
            <p:cNvPr id="63" name="Oval 62"/>
            <p:cNvSpPr/>
            <p:nvPr/>
          </p:nvSpPr>
          <p:spPr bwMode="auto">
            <a:xfrm>
              <a:off x="2392978" y="2867023"/>
              <a:ext cx="195558" cy="1955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solidFill>
                <a:srgbClr val="7F818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363158" y="2850061"/>
              <a:ext cx="25519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3</a:t>
              </a:r>
            </a:p>
          </p:txBody>
        </p:sp>
      </p:grpSp>
      <p:sp>
        <p:nvSpPr>
          <p:cNvPr id="65" name="Rectangle 64"/>
          <p:cNvSpPr/>
          <p:nvPr/>
        </p:nvSpPr>
        <p:spPr>
          <a:xfrm>
            <a:off x="307592" y="5574631"/>
            <a:ext cx="269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996362" y="407803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0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210834" y="407803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0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03649" y="584989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0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0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053949" y="91052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0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0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265111" y="91290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0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0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963509" y="1351198"/>
            <a:ext cx="269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560694" y="1349832"/>
            <a:ext cx="269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53411" y="3974690"/>
            <a:ext cx="269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50186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38465" y="509171"/>
            <a:ext cx="5974080" cy="5126736"/>
            <a:chOff x="1584960" y="865632"/>
            <a:chExt cx="5974080" cy="51267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960" y="865632"/>
              <a:ext cx="5974080" cy="512673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570627" y="1699568"/>
              <a:ext cx="13484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Enzyme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49216" y="2711932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P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5091" y="5474182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P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62657" y="5470853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P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71604" y="2767493"/>
              <a:ext cx="835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ADP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76627" y="3034193"/>
              <a:ext cx="7773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ATP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786681" y="5990681"/>
            <a:ext cx="6458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latin typeface="Arial" charset="0"/>
              </a:rPr>
              <a:t>ATP synthesis by direct phosphate transfer</a:t>
            </a:r>
          </a:p>
        </p:txBody>
      </p:sp>
    </p:spTree>
    <p:extLst>
      <p:ext uri="{BB962C8B-B14F-4D97-AF65-F5344CB8AC3E}">
        <p14:creationId xmlns:p14="http://schemas.microsoft.com/office/powerpoint/2010/main" val="3572780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465991" y="1443077"/>
            <a:ext cx="8364499" cy="4733886"/>
          </a:xfrm>
        </p:spPr>
        <p:txBody>
          <a:bodyPr/>
          <a:lstStyle/>
          <a:p>
            <a:r>
              <a:rPr lang="en-US" sz="2400" b="1" dirty="0">
                <a:latin typeface="Cambria" panose="02040503050406030204" pitchFamily="18" charset="0"/>
              </a:rPr>
              <a:t>The pyruvic acid must be converted to a form the citric acid cycle can use.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Each pyruvic acid loses a carbon as CO</a:t>
            </a:r>
            <a:r>
              <a:rPr lang="en-US" sz="2400" b="1" baseline="-25000" dirty="0">
                <a:latin typeface="Cambria" panose="02040503050406030204" pitchFamily="18" charset="0"/>
              </a:rPr>
              <a:t>2</a:t>
            </a:r>
            <a:r>
              <a:rPr lang="en-US" sz="2400" b="1" dirty="0">
                <a:latin typeface="Cambria" panose="02040503050406030204" pitchFamily="18" charset="0"/>
              </a:rPr>
              <a:t>.The remaining fuel molecules, with only two carbons left, are called acetic acid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乙酸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sz="2400" b="1" dirty="0">
                <a:latin typeface="Cambria" panose="02040503050406030204" pitchFamily="18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Electrons are stripped from these molecules and transferred to another molecule of NAD</a:t>
            </a:r>
            <a:r>
              <a:rPr lang="en-US" sz="2400" b="1" baseline="30000" dirty="0">
                <a:latin typeface="Cambria" panose="02040503050406030204" pitchFamily="18" charset="0"/>
              </a:rPr>
              <a:t>+</a:t>
            </a:r>
            <a:r>
              <a:rPr lang="en-US" sz="2400" b="1" dirty="0">
                <a:latin typeface="Cambria" panose="02040503050406030204" pitchFamily="18" charset="0"/>
              </a:rPr>
              <a:t>, forming more NADH.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Finally, each acetic acid is attached to a molecule called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coenzyme A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辅酶</a:t>
            </a:r>
            <a:r>
              <a:rPr lang="en-US" altLang="zh-CN" sz="2000" b="1" dirty="0">
                <a:solidFill>
                  <a:srgbClr val="FF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A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latin typeface="Cambria" panose="02040503050406030204" pitchFamily="18" charset="0"/>
              </a:rPr>
              <a:t>(CoA) to form acetyl CoA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乙酰辅酶</a:t>
            </a:r>
            <a:r>
              <a:rPr lang="en-US" altLang="zh-CN" sz="2000" b="1" dirty="0">
                <a:latin typeface="Cambria" panose="02040503050406030204" pitchFamily="18" charset="0"/>
                <a:ea typeface="楷体" panose="02010609060101010101" pitchFamily="49" charset="-122"/>
              </a:rPr>
              <a:t>A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en-US" sz="2400" b="1" dirty="0">
                <a:latin typeface="Cambria" panose="02040503050406030204" pitchFamily="18" charset="0"/>
              </a:rPr>
              <a:t>. The CoA escorts the acetic acid into the first reaction of the citric acid cycle and is then stripped and recycled.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98" y="484214"/>
            <a:ext cx="8401049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Stage 2: The Citric Acid Cycle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4" y="2330809"/>
            <a:ext cx="8546592" cy="32308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8062" y="233080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INPUT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690" y="2644498"/>
            <a:ext cx="110799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ts val="16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(from</a:t>
            </a:r>
          </a:p>
          <a:p>
            <a:pPr algn="ctr" eaLnBrk="0" hangingPunct="0">
              <a:lnSpc>
                <a:spcPts val="1600"/>
              </a:lnSpc>
            </a:pPr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glycolysis</a:t>
            </a: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433728" y="4754921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Pyruvic</a:t>
            </a: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 acid</a:t>
            </a:r>
          </a:p>
        </p:txBody>
      </p:sp>
      <p:sp>
        <p:nvSpPr>
          <p:cNvPr id="9" name="Rectangle 8"/>
          <p:cNvSpPr/>
          <p:nvPr/>
        </p:nvSpPr>
        <p:spPr>
          <a:xfrm>
            <a:off x="2272507" y="4401345"/>
            <a:ext cx="1549400" cy="76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Pyruvic acid</a:t>
            </a:r>
          </a:p>
          <a:p>
            <a:pPr eaLnBrk="0" hangingPunct="0"/>
            <a:r>
              <a:rPr lang="pt-BR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loses a carbon</a:t>
            </a:r>
          </a:p>
          <a:p>
            <a:pPr eaLnBrk="0" hangingPunct="0"/>
            <a:r>
              <a:rPr lang="pt-BR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as CO</a:t>
            </a:r>
            <a:r>
              <a:rPr lang="pt-BR" sz="14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  <a:endParaRPr lang="en-US" sz="14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85186" y="4960184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pt-BR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CO</a:t>
            </a:r>
            <a:r>
              <a:rPr lang="pt-BR" sz="14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  <a:endParaRPr lang="en-US" sz="1400" b="1" baseline="-25000" dirty="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28500" y="4422495"/>
            <a:ext cx="7216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Acetic</a:t>
            </a:r>
          </a:p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78817" y="4421187"/>
            <a:ext cx="1516380" cy="68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Acetic acid</a:t>
            </a:r>
          </a:p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attaches to</a:t>
            </a:r>
          </a:p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coenzyme A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85167" y="4943994"/>
            <a:ext cx="12536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Coenzyme 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7830" y="2543239"/>
            <a:ext cx="205464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Breakdown of the fuel</a:t>
            </a:r>
          </a:p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generates NADH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14588" y="3207500"/>
            <a:ext cx="644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</a:t>
            </a:r>
            <a:r>
              <a:rPr lang="en-US" sz="14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4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46538" y="3175750"/>
            <a:ext cx="704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NADH</a:t>
            </a:r>
            <a:endParaRPr lang="en-US" sz="14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46073" y="2330809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OUTPUT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53081" y="2668310"/>
            <a:ext cx="10983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(to citric</a:t>
            </a:r>
          </a:p>
          <a:p>
            <a:pPr algn="ctr"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acid cycle)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41153" y="4619348"/>
            <a:ext cx="1140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Acetyl </a:t>
            </a:r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CoA</a:t>
            </a:r>
            <a:endParaRPr lang="en-US" sz="1400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33373" y="3419198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CoA</a:t>
            </a:r>
            <a:endParaRPr lang="en-US" sz="1400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02283" y="291013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975150" y="290775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27427" y="2514421"/>
            <a:ext cx="286154" cy="307777"/>
            <a:chOff x="4327427" y="2004466"/>
            <a:chExt cx="286154" cy="307777"/>
          </a:xfrm>
        </p:grpSpPr>
        <p:sp>
          <p:nvSpPr>
            <p:cNvPr id="28" name="Oval 27"/>
            <p:cNvSpPr/>
            <p:nvPr/>
          </p:nvSpPr>
          <p:spPr bwMode="auto">
            <a:xfrm>
              <a:off x="4333083" y="2018106"/>
              <a:ext cx="280498" cy="280497"/>
            </a:xfrm>
            <a:prstGeom prst="ellipse">
              <a:avLst/>
            </a:prstGeom>
            <a:solidFill>
              <a:srgbClr val="0092D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327427" y="2004466"/>
              <a:ext cx="28405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42429" y="4404732"/>
            <a:ext cx="284053" cy="307776"/>
            <a:chOff x="2042429" y="3902397"/>
            <a:chExt cx="284053" cy="307776"/>
          </a:xfrm>
        </p:grpSpPr>
        <p:sp>
          <p:nvSpPr>
            <p:cNvPr id="25" name="Oval 24"/>
            <p:cNvSpPr/>
            <p:nvPr/>
          </p:nvSpPr>
          <p:spPr bwMode="auto">
            <a:xfrm>
              <a:off x="2044206" y="3916036"/>
              <a:ext cx="280498" cy="280498"/>
            </a:xfrm>
            <a:prstGeom prst="ellipse">
              <a:avLst/>
            </a:prstGeom>
            <a:solidFill>
              <a:srgbClr val="0092D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042429" y="3902397"/>
              <a:ext cx="284053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45587" y="4380571"/>
            <a:ext cx="284053" cy="307777"/>
            <a:chOff x="5545587" y="3855376"/>
            <a:chExt cx="284053" cy="307777"/>
          </a:xfrm>
        </p:grpSpPr>
        <p:sp>
          <p:nvSpPr>
            <p:cNvPr id="31" name="Oval 30"/>
            <p:cNvSpPr/>
            <p:nvPr/>
          </p:nvSpPr>
          <p:spPr bwMode="auto">
            <a:xfrm>
              <a:off x="5547364" y="3869016"/>
              <a:ext cx="280498" cy="280497"/>
            </a:xfrm>
            <a:prstGeom prst="ellipse">
              <a:avLst/>
            </a:prstGeom>
            <a:solidFill>
              <a:srgbClr val="0092D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45587" y="3855376"/>
              <a:ext cx="284053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3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592120" y="619538"/>
            <a:ext cx="8134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The link between glycolysis and the citric acid cycle: The conversion of pyruvic acid to acetyl CoA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Curved Connector 25"/>
          <p:cNvCxnSpPr/>
          <p:nvPr/>
        </p:nvCxnSpPr>
        <p:spPr bwMode="auto">
          <a:xfrm rot="5400000">
            <a:off x="7614984" y="5566122"/>
            <a:ext cx="940760" cy="4280"/>
          </a:xfrm>
          <a:prstGeom prst="curvedConnector3">
            <a:avLst>
              <a:gd name="adj1" fmla="val 4865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urved Connector 28"/>
          <p:cNvCxnSpPr/>
          <p:nvPr/>
        </p:nvCxnSpPr>
        <p:spPr bwMode="auto">
          <a:xfrm rot="10800000" flipV="1">
            <a:off x="5738780" y="5088229"/>
            <a:ext cx="2313500" cy="221774"/>
          </a:xfrm>
          <a:prstGeom prst="curvedConnector3">
            <a:avLst>
              <a:gd name="adj1" fmla="val 45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/>
          <p:cNvSpPr/>
          <p:nvPr/>
        </p:nvSpPr>
        <p:spPr>
          <a:xfrm>
            <a:off x="7607513" y="6015514"/>
            <a:ext cx="1128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 b="1" dirty="0" smtClean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Acetic</a:t>
            </a:r>
            <a:r>
              <a:rPr lang="zh-CN" altLang="en-US" sz="1400" b="1" dirty="0" smtClean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acid</a:t>
            </a:r>
            <a:endParaRPr lang="en-US" sz="1400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433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98" y="484214"/>
            <a:ext cx="8401049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Stage 2: The Citric Acid Cycle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571499" y="1635369"/>
            <a:ext cx="8258991" cy="4541594"/>
          </a:xfrm>
        </p:spPr>
        <p:txBody>
          <a:bodyPr/>
          <a:lstStyle/>
          <a:p>
            <a:r>
              <a:rPr lang="en-US" sz="2400" b="1" dirty="0">
                <a:latin typeface="Cambria" panose="02040503050406030204" pitchFamily="18" charset="0"/>
              </a:rPr>
              <a:t>The citric acid cycle finishes extracting the energy of sugar by dismantling the acetic acid molecules all the way down to CO</a:t>
            </a:r>
            <a:r>
              <a:rPr lang="en-US" sz="2400" b="1" baseline="-25000" dirty="0">
                <a:latin typeface="Cambria" panose="02040503050406030204" pitchFamily="18" charset="0"/>
              </a:rPr>
              <a:t>2</a:t>
            </a:r>
            <a:r>
              <a:rPr lang="en-US" sz="2400" b="1" dirty="0">
                <a:latin typeface="Cambria" panose="02040503050406030204" pitchFamily="18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Acetic acid </a:t>
            </a:r>
            <a:r>
              <a:rPr lang="en-US" sz="2400" b="1" dirty="0">
                <a:latin typeface="Cambria" panose="02040503050406030204" pitchFamily="18" charset="0"/>
              </a:rPr>
              <a:t>joins a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four-carbon acceptor </a:t>
            </a:r>
            <a:r>
              <a:rPr lang="en-US" sz="2400" b="1" dirty="0">
                <a:latin typeface="Cambria" panose="02040503050406030204" pitchFamily="18" charset="0"/>
              </a:rPr>
              <a:t>molecule to form a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six-carbon product </a:t>
            </a:r>
            <a:r>
              <a:rPr lang="en-US" sz="2400" b="1" dirty="0">
                <a:latin typeface="Cambria" panose="02040503050406030204" pitchFamily="18" charset="0"/>
              </a:rPr>
              <a:t>called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citric acid </a:t>
            </a:r>
            <a:r>
              <a:rPr lang="en-US" sz="2400" b="1" dirty="0">
                <a:latin typeface="Cambria" panose="02040503050406030204" pitchFamily="18" charset="0"/>
              </a:rPr>
              <a:t>(for which the cycle is named). </a:t>
            </a:r>
            <a:endParaRPr lang="en-US" sz="2400" b="1" dirty="0">
              <a:latin typeface="Cambria" panose="02040503050406030204" pitchFamily="18" charset="0"/>
              <a:sym typeface="Wingdings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latin typeface="Cambria" panose="02040503050406030204" pitchFamily="18" charset="0"/>
              </a:rPr>
              <a:t>For every acetic acid molecule that enters the cycle as fuel,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two CO</a:t>
            </a:r>
            <a:r>
              <a:rPr lang="en-US" sz="2400" b="1" baseline="-25000" dirty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 molecules </a:t>
            </a:r>
            <a:r>
              <a:rPr lang="en-US" sz="2400" b="1" dirty="0">
                <a:latin typeface="Cambria" panose="02040503050406030204" pitchFamily="18" charset="0"/>
              </a:rPr>
              <a:t>eventually exit as a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waste product</a:t>
            </a:r>
            <a:r>
              <a:rPr lang="en-US" sz="2400" b="1" dirty="0">
                <a:latin typeface="Cambria" panose="02040503050406030204" pitchFamily="18" charset="0"/>
              </a:rPr>
              <a:t>. Along the way, the citric acid cycle harvests energy from the fuel.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287383" y="1688123"/>
            <a:ext cx="8543108" cy="4488840"/>
          </a:xfrm>
        </p:spPr>
        <p:txBody>
          <a:bodyPr/>
          <a:lstStyle/>
          <a:p>
            <a:pPr marL="971550" lvl="1" indent="-514350">
              <a:buFont typeface="+mj-lt"/>
              <a:buAutoNum type="arabicPeriod" startAt="3"/>
            </a:pP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Some</a:t>
            </a:r>
            <a:r>
              <a:rPr lang="en-US" b="1" dirty="0">
                <a:latin typeface="Cambria" panose="02040503050406030204" pitchFamily="18" charset="0"/>
              </a:rPr>
              <a:t> of the energy is used to produce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ATP</a:t>
            </a:r>
            <a:r>
              <a:rPr lang="en-US" b="1" dirty="0">
                <a:latin typeface="Cambria" panose="02040503050406030204" pitchFamily="18" charset="0"/>
              </a:rPr>
              <a:t> directly. However, the cycle captures much more energy in the form of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NADH</a:t>
            </a:r>
            <a:r>
              <a:rPr lang="en-US" b="1" dirty="0">
                <a:latin typeface="Cambria" panose="02040503050406030204" pitchFamily="18" charset="0"/>
              </a:rPr>
              <a:t> and a closely related electron carrier called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FADH</a:t>
            </a:r>
            <a:r>
              <a:rPr lang="en-US" b="1" baseline="-25000" dirty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.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b="1" dirty="0">
                <a:latin typeface="Cambria" panose="02040503050406030204" pitchFamily="18" charset="0"/>
              </a:rPr>
              <a:t>All the carbon atoms that entered the cycle as fuel are accounted for as CO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 exhaust, and the four-carbon acceptor molecule is recycled.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98" y="484214"/>
            <a:ext cx="8401049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Stage 2: The Citric Acid Cycle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332232"/>
            <a:ext cx="8546592" cy="61935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6002" y="333974"/>
            <a:ext cx="901209" cy="379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41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INPUT</a:t>
            </a:r>
          </a:p>
        </p:txBody>
      </p:sp>
      <p:sp>
        <p:nvSpPr>
          <p:cNvPr id="5" name="Rectangle 4"/>
          <p:cNvSpPr/>
          <p:nvPr/>
        </p:nvSpPr>
        <p:spPr>
          <a:xfrm>
            <a:off x="6983068" y="347918"/>
            <a:ext cx="1154483" cy="375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41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758263" y="1928961"/>
            <a:ext cx="877163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900"/>
              </a:lnSpc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Acetic</a:t>
            </a:r>
          </a:p>
          <a:p>
            <a:pPr eaLnBrk="0" hangingPunct="0">
              <a:lnSpc>
                <a:spcPts val="1900"/>
              </a:lnSpc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acid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797" y="296956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ADP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0025" y="296956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8605" y="40154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</a:t>
            </a:r>
            <a:r>
              <a:rPr lang="en-US" sz="18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8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49725" y="4871392"/>
            <a:ext cx="646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FAD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5806" y="402049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02930" y="295051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800" b="1" dirty="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09222" y="507670"/>
            <a:ext cx="774571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900"/>
              </a:lnSpc>
            </a:pPr>
            <a:r>
              <a:rPr lang="en-US" sz="1800" b="1" dirty="0">
                <a:solidFill>
                  <a:srgbClr val="FF0000"/>
                </a:solidFill>
                <a:latin typeface="Arial" pitchFamily="34" charset="0"/>
                <a:ea typeface="ＭＳ Ｐゴシック" charset="0"/>
              </a:rPr>
              <a:t>Citric</a:t>
            </a:r>
          </a:p>
          <a:p>
            <a:pPr eaLnBrk="0" hangingPunct="0">
              <a:lnSpc>
                <a:spcPts val="1900"/>
              </a:lnSpc>
            </a:pPr>
            <a:r>
              <a:rPr lang="en-US" sz="1800" b="1" dirty="0">
                <a:solidFill>
                  <a:srgbClr val="FF0000"/>
                </a:solidFill>
                <a:latin typeface="Arial" pitchFamily="34" charset="0"/>
                <a:ea typeface="ＭＳ Ｐゴシック" charset="0"/>
              </a:rPr>
              <a:t>acid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14033" y="2768625"/>
            <a:ext cx="18124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charset="0"/>
              </a:rPr>
              <a:t>Citric</a:t>
            </a:r>
          </a:p>
          <a:p>
            <a:pPr eaLnBrk="0" hangingPunct="0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charset="0"/>
              </a:rPr>
              <a:t>Acid</a:t>
            </a:r>
          </a:p>
          <a:p>
            <a:pPr eaLnBrk="0" hangingPunct="0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charset="0"/>
              </a:rPr>
              <a:t>Cycle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11145" y="5793935"/>
            <a:ext cx="1297150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900"/>
              </a:lnSpc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ea typeface="ＭＳ Ｐゴシック" charset="0"/>
              </a:rPr>
              <a:t>Acceptor</a:t>
            </a:r>
          </a:p>
          <a:p>
            <a:pPr eaLnBrk="0" hangingPunct="0">
              <a:lnSpc>
                <a:spcPts val="1900"/>
              </a:lnSpc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ea typeface="ＭＳ Ｐゴシック" charset="0"/>
              </a:rPr>
              <a:t>molecule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44774" y="2283768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CO</a:t>
            </a:r>
            <a:r>
              <a:rPr lang="en-US" sz="18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42811" y="228707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479778" y="490835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92043" y="2987355"/>
            <a:ext cx="629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70594" y="404224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958638" y="404205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245989" y="4911406"/>
            <a:ext cx="898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FADH</a:t>
            </a:r>
            <a:r>
              <a:rPr lang="en-US" sz="18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454187" y="1878027"/>
            <a:ext cx="323987" cy="347472"/>
            <a:chOff x="2392976" y="2850290"/>
            <a:chExt cx="286878" cy="307675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 bwMode="auto">
            <a:xfrm>
              <a:off x="2392976" y="2867022"/>
              <a:ext cx="286878" cy="286877"/>
            </a:xfrm>
            <a:prstGeom prst="ellipse">
              <a:avLst/>
            </a:prstGeom>
            <a:solidFill>
              <a:srgbClr val="00A650"/>
            </a:solidFill>
            <a:ln w="25400" cap="flat" cmpd="sng" algn="ctr">
              <a:solidFill>
                <a:srgbClr val="00A6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98436" y="2850290"/>
              <a:ext cx="260668" cy="307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8472352" y="2099102"/>
            <a:ext cx="323987" cy="347472"/>
            <a:chOff x="2392979" y="2850290"/>
            <a:chExt cx="286878" cy="307675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 bwMode="auto">
            <a:xfrm>
              <a:off x="2392979" y="2867022"/>
              <a:ext cx="286878" cy="286877"/>
            </a:xfrm>
            <a:prstGeom prst="ellipse">
              <a:avLst/>
            </a:prstGeom>
            <a:solidFill>
              <a:srgbClr val="00A650"/>
            </a:solidFill>
            <a:ln w="25400" cap="flat" cmpd="sng" algn="ctr">
              <a:solidFill>
                <a:srgbClr val="00A6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98436" y="2850290"/>
              <a:ext cx="260668" cy="307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8481877" y="2984927"/>
            <a:ext cx="323987" cy="347472"/>
            <a:chOff x="2392979" y="2850290"/>
            <a:chExt cx="286878" cy="307675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 bwMode="auto">
            <a:xfrm>
              <a:off x="2392979" y="2867022"/>
              <a:ext cx="286878" cy="286877"/>
            </a:xfrm>
            <a:prstGeom prst="ellipse">
              <a:avLst/>
            </a:prstGeom>
            <a:solidFill>
              <a:srgbClr val="00A650"/>
            </a:solidFill>
            <a:ln w="25400" cap="flat" cmpd="sng" algn="ctr">
              <a:solidFill>
                <a:srgbClr val="00A6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398436" y="2850290"/>
              <a:ext cx="260668" cy="307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8491402" y="4044438"/>
            <a:ext cx="323987" cy="369332"/>
            <a:chOff x="2392979" y="2850290"/>
            <a:chExt cx="286878" cy="327031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 bwMode="auto">
            <a:xfrm>
              <a:off x="2392979" y="2867022"/>
              <a:ext cx="286878" cy="286877"/>
            </a:xfrm>
            <a:prstGeom prst="ellipse">
              <a:avLst/>
            </a:prstGeom>
            <a:solidFill>
              <a:srgbClr val="00A650"/>
            </a:solidFill>
            <a:ln w="25400" cap="flat" cmpd="sng" algn="ctr">
              <a:solidFill>
                <a:srgbClr val="00A6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398436" y="2850290"/>
              <a:ext cx="277066" cy="3270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4</a:t>
              </a:r>
            </a:p>
          </p:txBody>
        </p:sp>
      </p:grp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8485540" y="4901003"/>
            <a:ext cx="323987" cy="347472"/>
            <a:chOff x="2392979" y="2850290"/>
            <a:chExt cx="286878" cy="307675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 bwMode="auto">
            <a:xfrm>
              <a:off x="2392979" y="2867022"/>
              <a:ext cx="286878" cy="286877"/>
            </a:xfrm>
            <a:prstGeom prst="ellipse">
              <a:avLst/>
            </a:prstGeom>
            <a:solidFill>
              <a:srgbClr val="00A650"/>
            </a:solidFill>
            <a:ln w="25400" cap="flat" cmpd="sng" algn="ctr">
              <a:solidFill>
                <a:srgbClr val="00A6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398436" y="2850290"/>
              <a:ext cx="260668" cy="307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5</a:t>
              </a:r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3202018" y="5417437"/>
            <a:ext cx="323987" cy="369332"/>
            <a:chOff x="2392979" y="2850290"/>
            <a:chExt cx="286878" cy="327031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 bwMode="auto">
            <a:xfrm>
              <a:off x="2392979" y="2867022"/>
              <a:ext cx="286878" cy="286877"/>
            </a:xfrm>
            <a:prstGeom prst="ellipse">
              <a:avLst/>
            </a:prstGeom>
            <a:solidFill>
              <a:srgbClr val="00A650"/>
            </a:solidFill>
            <a:ln w="25400" cap="flat" cmpd="sng" algn="ctr">
              <a:solidFill>
                <a:srgbClr val="00A6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398436" y="2850290"/>
              <a:ext cx="277066" cy="3270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6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7353006" y="3737921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719723" y="373554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349831" y="46126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716548" y="46078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812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0/0b/Citric_acid_cycle_with_aconitate_2.svg/1280px-Citric_acid_cycle_with_aconitate_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7" y="256308"/>
            <a:ext cx="7843471" cy="62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57500" y="5507182"/>
            <a:ext cx="59228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FAD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5497" y="5301338"/>
            <a:ext cx="78278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FADH</a:t>
            </a:r>
            <a:r>
              <a:rPr lang="en-US" sz="1000" b="1" dirty="0"/>
              <a:t>2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34245" y="1724891"/>
            <a:ext cx="1028700" cy="44680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5448" y="5506786"/>
            <a:ext cx="76027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</a:rPr>
              <a:t>ADP + Pi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6348" y="5814959"/>
            <a:ext cx="127288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</a:rPr>
              <a:t>ATP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2792" y="5753007"/>
            <a:ext cx="45979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343150" y="2211532"/>
            <a:ext cx="1335232" cy="4901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291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97877" y="386862"/>
            <a:ext cx="8232614" cy="70452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Stage 3: Electron Transport</a:t>
            </a:r>
          </a:p>
        </p:txBody>
      </p:sp>
      <p:sp>
        <p:nvSpPr>
          <p:cNvPr id="111618" name="Rectangle 2"/>
          <p:cNvSpPr>
            <a:spLocks noGrp="1" noChangeArrowheads="1"/>
          </p:cNvSpPr>
          <p:nvPr>
            <p:ph idx="1"/>
          </p:nvPr>
        </p:nvSpPr>
        <p:spPr>
          <a:xfrm>
            <a:off x="685799" y="1494691"/>
            <a:ext cx="8144691" cy="4682271"/>
          </a:xfrm>
        </p:spPr>
        <p:txBody>
          <a:bodyPr/>
          <a:lstStyle/>
          <a:p>
            <a:r>
              <a:rPr lang="en-US" sz="2400" b="1" dirty="0">
                <a:latin typeface="Cambria" panose="02040503050406030204" pitchFamily="18" charset="0"/>
              </a:rPr>
              <a:t>During cellular respiration, the electrons gathered from food molecules “fall” in a stepwise cascade down an energy staircase, unlocking chemical energy in small amounts, bit by bit, that cells can put to productive use.</a:t>
            </a:r>
          </a:p>
          <a:p>
            <a:pPr lvl="1"/>
            <a:r>
              <a:rPr lang="en-US" sz="2400" b="1" dirty="0">
                <a:latin typeface="Cambria" panose="02040503050406030204" pitchFamily="18" charset="0"/>
              </a:rPr>
              <a:t>The transfer of electrons from organic fuel (food) to NAD</a:t>
            </a:r>
            <a:r>
              <a:rPr lang="en-US" sz="2400" b="1" baseline="30000" dirty="0">
                <a:latin typeface="Cambria" panose="02040503050406030204" pitchFamily="18" charset="0"/>
              </a:rPr>
              <a:t>+</a:t>
            </a:r>
            <a:r>
              <a:rPr lang="en-US" sz="2400" b="1" dirty="0">
                <a:latin typeface="Cambria" panose="02040503050406030204" pitchFamily="18" charset="0"/>
              </a:rPr>
              <a:t> converts it to NADH. </a:t>
            </a:r>
          </a:p>
          <a:p>
            <a:pPr lvl="1"/>
            <a:r>
              <a:rPr lang="en-US" sz="2400" b="1" dirty="0">
                <a:latin typeface="Cambria" panose="02040503050406030204" pitchFamily="18" charset="0"/>
              </a:rPr>
              <a:t>The rest of the staircase consists of an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electron transport chain</a:t>
            </a:r>
            <a:r>
              <a:rPr lang="en-US" sz="2400" b="1" dirty="0">
                <a:latin typeface="Cambria" panose="02040503050406030204" pitchFamily="18" charset="0"/>
              </a:rPr>
              <a:t>. 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8" y="563880"/>
            <a:ext cx="8040624" cy="573024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6.0-2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982" y="5887670"/>
            <a:ext cx="4572000" cy="40780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Chapter Thread: Exercise Science</a:t>
            </a:r>
          </a:p>
        </p:txBody>
      </p:sp>
    </p:spTree>
    <p:extLst>
      <p:ext uri="{BB962C8B-B14F-4D97-AF65-F5344CB8AC3E}">
        <p14:creationId xmlns:p14="http://schemas.microsoft.com/office/powerpoint/2010/main" val="405509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289560"/>
            <a:ext cx="8546592" cy="62788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9040" y="32127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Electrons from food</a:t>
            </a:r>
          </a:p>
        </p:txBody>
      </p:sp>
      <p:sp>
        <p:nvSpPr>
          <p:cNvPr id="5" name="Rectangle 4"/>
          <p:cNvSpPr/>
          <p:nvPr/>
        </p:nvSpPr>
        <p:spPr>
          <a:xfrm>
            <a:off x="483699" y="13299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</a:t>
            </a:r>
            <a:r>
              <a:rPr lang="en-US" sz="18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8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4938" y="132829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NADH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7963" y="3627981"/>
            <a:ext cx="182880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2100"/>
              </a:lnSpc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</a:t>
            </a:r>
          </a:p>
          <a:p>
            <a:pPr eaLnBrk="0" hangingPunct="0">
              <a:lnSpc>
                <a:spcPts val="2100"/>
              </a:lnSpc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transport</a:t>
            </a:r>
          </a:p>
          <a:p>
            <a:pPr eaLnBrk="0" hangingPunct="0">
              <a:lnSpc>
                <a:spcPts val="2100"/>
              </a:lnSpc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chain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5856767" y="1418676"/>
            <a:ext cx="2087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Stepwise release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of energy used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to make ATP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3806" y="6822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</a:t>
            </a:r>
            <a:r>
              <a:rPr lang="en-US" sz="18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8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40843" y="5419773"/>
            <a:ext cx="2352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8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Hydrogens</a:t>
            </a: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,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electrons, and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oxygen combine to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form water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40624" y="1713357"/>
            <a:ext cx="629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658" y="294573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cap="all" baseline="30000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82358" y="294573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cap="all" baseline="30000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09347" y="964658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i="1" baseline="30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–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26859" y="962275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i="1" baseline="30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–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12836" y="420792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cap="all" baseline="30000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98682" y="42135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27381" y="452531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30556" y="473804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24" name="Freeform 23"/>
          <p:cNvSpPr/>
          <p:nvPr/>
        </p:nvSpPr>
        <p:spPr bwMode="auto">
          <a:xfrm>
            <a:off x="5632450" y="4784725"/>
            <a:ext cx="88900" cy="3175"/>
          </a:xfrm>
          <a:custGeom>
            <a:avLst/>
            <a:gdLst>
              <a:gd name="connsiteX0" fmla="*/ 0 w 88900"/>
              <a:gd name="connsiteY0" fmla="*/ 0 h 3175"/>
              <a:gd name="connsiteX1" fmla="*/ 88900 w 88900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 h="3175">
                <a:moveTo>
                  <a:pt x="0" y="0"/>
                </a:moveTo>
                <a:lnTo>
                  <a:pt x="88900" y="3175"/>
                </a:lnTo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717942" y="570551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345" y="569838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8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8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63393" y="4994438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8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2</a:t>
            </a: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75683" y="2101739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cap="all" baseline="30000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463632" y="21101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55345" y="4580577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O</a:t>
            </a:r>
            <a:r>
              <a:rPr lang="en-US" sz="18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403447" y="2582853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1651" y="297076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46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799" y="624891"/>
            <a:ext cx="8276576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Stage 3: Electron Transport</a:t>
            </a:r>
          </a:p>
        </p:txBody>
      </p:sp>
      <p:sp>
        <p:nvSpPr>
          <p:cNvPr id="111618" name="Rectangle 2"/>
          <p:cNvSpPr>
            <a:spLocks noGrp="1" noChangeArrowheads="1"/>
          </p:cNvSpPr>
          <p:nvPr>
            <p:ph idx="1"/>
          </p:nvPr>
        </p:nvSpPr>
        <p:spPr>
          <a:xfrm>
            <a:off x="685799" y="1652953"/>
            <a:ext cx="8144691" cy="4524009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The overall effect of all this transfer of electrons during cellular respiration is a “downward” trip for electrons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from glucose,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to NADH,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to an electron transport chain, and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to oxygen.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idx="1"/>
          </p:nvPr>
        </p:nvSpPr>
        <p:spPr>
          <a:xfrm>
            <a:off x="800099" y="1793631"/>
            <a:ext cx="8030391" cy="4383332"/>
          </a:xfrm>
        </p:spPr>
        <p:txBody>
          <a:bodyPr/>
          <a:lstStyle/>
          <a:p>
            <a:r>
              <a:rPr lang="en-US" sz="2400" b="1" dirty="0">
                <a:latin typeface="Cambria" panose="02040503050406030204" pitchFamily="18" charset="0"/>
              </a:rPr>
              <a:t>The molecules of electron transport chains are built into the inner membranes of mitochondria.</a:t>
            </a:r>
          </a:p>
          <a:p>
            <a:pPr lvl="1"/>
            <a:r>
              <a:rPr lang="en-US" sz="2400" b="1" dirty="0">
                <a:latin typeface="Cambria" panose="02040503050406030204" pitchFamily="18" charset="0"/>
              </a:rPr>
              <a:t>Because these membranes are highly folded, their large surface area can accommodate thousands of copies of the electron transport chain, another good example of how biological structure fits function. </a:t>
            </a: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685799" y="624891"/>
            <a:ext cx="8276576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Stage 3: Electron Transport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819912"/>
            <a:ext cx="8546592" cy="52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 6"/>
          <p:cNvSpPr/>
          <p:nvPr/>
        </p:nvSpPr>
        <p:spPr bwMode="auto">
          <a:xfrm>
            <a:off x="2498725" y="2828130"/>
            <a:ext cx="676275" cy="269080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1640681" y="3968751"/>
            <a:ext cx="1400174" cy="266695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1412080" y="4235438"/>
            <a:ext cx="1628775" cy="0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1917706" y="4534694"/>
            <a:ext cx="1223163" cy="299244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1917706" y="4925218"/>
            <a:ext cx="754057" cy="344487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 bwMode="auto">
          <a:xfrm flipV="1">
            <a:off x="3464718" y="1193005"/>
            <a:ext cx="694944" cy="135731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6" name="TextBox 2"/>
          <p:cNvSpPr txBox="1">
            <a:spLocks noChangeArrowheads="1"/>
          </p:cNvSpPr>
          <p:nvPr/>
        </p:nvSpPr>
        <p:spPr bwMode="auto">
          <a:xfrm>
            <a:off x="3940882" y="1069592"/>
            <a:ext cx="1166986" cy="51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Outer</a:t>
            </a:r>
          </a:p>
          <a:p>
            <a:pPr algn="ctr" eaLnBrk="0" hangingPunct="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membrane</a:t>
            </a: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2935993" y="2969835"/>
            <a:ext cx="116698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0" hangingPunct="0"/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Inner</a:t>
            </a:r>
          </a:p>
          <a:p>
            <a:pPr algn="ctr" eaLnBrk="0" hangingPunct="0"/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membrane</a:t>
            </a: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3108209" y="4086638"/>
            <a:ext cx="7822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Cristae</a:t>
            </a: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3189286" y="4697819"/>
            <a:ext cx="6796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Matrix</a:t>
            </a: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701810" y="5165344"/>
            <a:ext cx="166712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0" hangingPunct="0">
              <a:lnSpc>
                <a:spcPts val="2050"/>
              </a:lnSpc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Space between</a:t>
            </a:r>
          </a:p>
          <a:p>
            <a:pPr algn="ctr" eaLnBrk="0" hangingPunct="0">
              <a:lnSpc>
                <a:spcPts val="2050"/>
              </a:lnSpc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membranes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6765" y="1014124"/>
            <a:ext cx="215444" cy="378309"/>
          </a:xfrm>
          <a:prstGeom prst="rect">
            <a:avLst/>
          </a:prstGeom>
          <a:noFill/>
        </p:spPr>
        <p:txBody>
          <a:bodyPr vert="vert270" wrap="non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30175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200" kern="1200" dirty="0">
                <a:solidFill>
                  <a:srgbClr val="000000"/>
                </a:solidFill>
                <a:effectLst/>
                <a:latin typeface="Arial"/>
                <a:ea typeface="ＭＳ Ｐゴシック"/>
                <a:cs typeface="Arial"/>
              </a:rPr>
              <a:t>Figure 4.18</a:t>
            </a:r>
            <a:endParaRPr lang="en-US" dirty="0"/>
          </a:p>
        </p:txBody>
      </p:sp>
      <p:sp>
        <p:nvSpPr>
          <p:cNvPr id="26" name="Freeform 25"/>
          <p:cNvSpPr/>
          <p:nvPr/>
        </p:nvSpPr>
        <p:spPr bwMode="auto">
          <a:xfrm flipH="1" flipV="1">
            <a:off x="3924313" y="4233081"/>
            <a:ext cx="1047754" cy="80966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28575" cap="flat" cmpd="sng" algn="ctr">
            <a:solidFill>
              <a:schemeClr val="bg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9" name="Freeform 28"/>
          <p:cNvSpPr/>
          <p:nvPr/>
        </p:nvSpPr>
        <p:spPr bwMode="auto">
          <a:xfrm flipH="1" flipV="1">
            <a:off x="4939504" y="1181098"/>
            <a:ext cx="766763" cy="145257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28575" cap="flat" cmpd="sng" algn="ctr">
            <a:solidFill>
              <a:schemeClr val="bg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 bwMode="auto">
          <a:xfrm flipH="1" flipV="1">
            <a:off x="4920454" y="1174748"/>
            <a:ext cx="766763" cy="145257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2" name="Freeform 31"/>
          <p:cNvSpPr/>
          <p:nvPr/>
        </p:nvSpPr>
        <p:spPr bwMode="auto">
          <a:xfrm flipH="1">
            <a:off x="3861020" y="2568576"/>
            <a:ext cx="803278" cy="538160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3" name="Freeform 32"/>
          <p:cNvSpPr/>
          <p:nvPr/>
        </p:nvSpPr>
        <p:spPr bwMode="auto">
          <a:xfrm flipH="1">
            <a:off x="4376839" y="5067298"/>
            <a:ext cx="616745" cy="223837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888093" y="4445793"/>
            <a:ext cx="1402557" cy="376238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28575" cap="flat" cmpd="sng" algn="ctr">
            <a:solidFill>
              <a:schemeClr val="bg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flipH="1">
            <a:off x="3869836" y="4448969"/>
            <a:ext cx="1402557" cy="376238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 bwMode="auto">
          <a:xfrm flipH="1">
            <a:off x="3924297" y="3935413"/>
            <a:ext cx="803278" cy="300035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28575" cap="flat" cmpd="sng" algn="ctr">
            <a:solidFill>
              <a:schemeClr val="bg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flipH="1">
            <a:off x="3910010" y="3937794"/>
            <a:ext cx="803278" cy="300035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flipH="1" flipV="1">
            <a:off x="3912406" y="4230700"/>
            <a:ext cx="1047754" cy="80966"/>
          </a:xfrm>
          <a:custGeom>
            <a:avLst/>
            <a:gdLst>
              <a:gd name="connsiteX0" fmla="*/ 0 w 207169"/>
              <a:gd name="connsiteY0" fmla="*/ 0 h 288131"/>
              <a:gd name="connsiteX1" fmla="*/ 207169 w 207169"/>
              <a:gd name="connsiteY1" fmla="*/ 288131 h 2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169" h="288131">
                <a:moveTo>
                  <a:pt x="0" y="0"/>
                </a:moveTo>
                <a:lnTo>
                  <a:pt x="207169" y="288131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946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41837" y="465993"/>
            <a:ext cx="8188654" cy="730900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Stage 3: Electron Transport</a:t>
            </a:r>
          </a:p>
        </p:txBody>
      </p:sp>
      <p:sp>
        <p:nvSpPr>
          <p:cNvPr id="111618" name="Rectangle 2"/>
          <p:cNvSpPr>
            <a:spLocks noGrp="1" noChangeArrowheads="1"/>
          </p:cNvSpPr>
          <p:nvPr>
            <p:ph idx="1"/>
          </p:nvPr>
        </p:nvSpPr>
        <p:spPr>
          <a:xfrm>
            <a:off x="641837" y="1565031"/>
            <a:ext cx="8188653" cy="4611932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The energy stored by electron transport behaves something like the water behind a dam.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There is a tendency for hydrogen ions to gush back to where they are less concentrated, just as there is a tendency for water to flow downhill.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The inner membrane temporarily “dams” hydrogen ions.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261872"/>
            <a:ext cx="8546592" cy="43342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0546" y="2063899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21062" y="2502050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7279" y="2081046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48279" y="2466809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3085" y="2050091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26949" y="2231065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7956" y="2100096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18306" y="2512846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50081" y="2046121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70756" y="2357271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 dirty="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56531" y="1823870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68498" y="2209633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94292" y="2479668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85778" y="4808530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5173" y="5018081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128818" y="4820436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40876" y="4810910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310170" y="4808528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49199" y="3840790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1554" y="1801802"/>
            <a:ext cx="1045479" cy="592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Space</a:t>
            </a:r>
          </a:p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between</a:t>
            </a:r>
          </a:p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membranes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46396" y="2340441"/>
            <a:ext cx="800219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</a:t>
            </a:r>
          </a:p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carrier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4419" y="2633336"/>
            <a:ext cx="808235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Protein</a:t>
            </a:r>
          </a:p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complex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96339" y="3176220"/>
            <a:ext cx="1204176" cy="592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Inner </a:t>
            </a:r>
          </a:p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mitochondrial</a:t>
            </a:r>
          </a:p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membrane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9696" y="3960130"/>
            <a:ext cx="800219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</a:t>
            </a:r>
          </a:p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flow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1111" y="5276959"/>
            <a:ext cx="636713" cy="259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300"/>
              </a:lnSpc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Matrix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995586" y="3695851"/>
            <a:ext cx="612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FADH</a:t>
            </a:r>
            <a:r>
              <a:rPr lang="en-US" sz="10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669478" y="3719663"/>
            <a:ext cx="4491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FAD</a:t>
            </a:r>
            <a:endParaRPr lang="en-US" sz="10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66046" y="4118918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556548" y="4104648"/>
            <a:ext cx="428322" cy="249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2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2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2</a:t>
            </a:r>
            <a:r>
              <a:rPr lang="en-US" sz="102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O</a:t>
            </a:r>
            <a:endParaRPr lang="en-US" sz="1020" b="1" baseline="30000" dirty="0">
              <a:solidFill>
                <a:srgbClr val="FFFFFF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611677" y="4107510"/>
            <a:ext cx="333746" cy="249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2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O</a:t>
            </a:r>
            <a:r>
              <a:rPr lang="en-US" sz="102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2</a:t>
            </a:r>
            <a:endParaRPr lang="en-US" sz="1020" b="1" baseline="30000" dirty="0">
              <a:solidFill>
                <a:srgbClr val="FFFFFF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920814" y="4479759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77859" y="4470235"/>
            <a:ext cx="5565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NADH</a:t>
            </a:r>
            <a:endParaRPr lang="en-US" sz="10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660449" y="4538813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  <a:endParaRPr lang="en-US" sz="10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81740" y="4553103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ADP</a:t>
            </a:r>
            <a:endParaRPr lang="en-US" sz="10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116145" y="5257952"/>
            <a:ext cx="1963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 transport chain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885664" y="5219852"/>
            <a:ext cx="1186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 </a:t>
            </a:r>
            <a:r>
              <a:rPr lang="en-US" sz="12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synthase</a:t>
            </a:r>
            <a:endParaRPr lang="en-US" sz="1200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945397" y="4123366"/>
            <a:ext cx="256802" cy="249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2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029416" y="4557869"/>
            <a:ext cx="269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</a:t>
            </a:r>
            <a:endParaRPr lang="en-US" sz="10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14396" y="4084786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52645" y="4204058"/>
            <a:ext cx="1074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66914" y="2205665"/>
            <a:ext cx="3273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 flipH="1" flipV="1">
            <a:off x="986793" y="2804290"/>
            <a:ext cx="468943" cy="264328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6" name="Freeform 55"/>
          <p:cNvSpPr/>
          <p:nvPr/>
        </p:nvSpPr>
        <p:spPr bwMode="auto">
          <a:xfrm flipH="1" flipV="1">
            <a:off x="1500513" y="2713030"/>
            <a:ext cx="133908" cy="223424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 flipH="1" flipV="1">
            <a:off x="1196274" y="4098331"/>
            <a:ext cx="197760" cy="0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236132" y="5083096"/>
            <a:ext cx="3701671" cy="255732"/>
            <a:chOff x="7087" y="2237447"/>
            <a:chExt cx="3376142" cy="459131"/>
          </a:xfrm>
        </p:grpSpPr>
        <p:sp>
          <p:nvSpPr>
            <p:cNvPr id="59" name="Freeform 58"/>
            <p:cNvSpPr/>
            <p:nvPr/>
          </p:nvSpPr>
          <p:spPr>
            <a:xfrm>
              <a:off x="7087" y="2237447"/>
              <a:ext cx="3376142" cy="239090"/>
            </a:xfrm>
            <a:custGeom>
              <a:avLst/>
              <a:gdLst>
                <a:gd name="connsiteX0" fmla="*/ 9525 w 3376142"/>
                <a:gd name="connsiteY0" fmla="*/ 9525 h 239090"/>
                <a:gd name="connsiteX1" fmla="*/ 9525 w 3376142"/>
                <a:gd name="connsiteY1" fmla="*/ 229565 h 239090"/>
                <a:gd name="connsiteX2" fmla="*/ 3366617 w 3376142"/>
                <a:gd name="connsiteY2" fmla="*/ 229565 h 239090"/>
                <a:gd name="connsiteX3" fmla="*/ 3366617 w 3376142"/>
                <a:gd name="connsiteY3" fmla="*/ 9525 h 2390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3376142" h="239090">
                  <a:moveTo>
                    <a:pt x="9525" y="9525"/>
                  </a:moveTo>
                  <a:lnTo>
                    <a:pt x="9525" y="229565"/>
                  </a:lnTo>
                  <a:lnTo>
                    <a:pt x="3366617" y="229565"/>
                  </a:lnTo>
                  <a:lnTo>
                    <a:pt x="3366617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60" name="Freeform 3"/>
            <p:cNvSpPr/>
            <p:nvPr/>
          </p:nvSpPr>
          <p:spPr>
            <a:xfrm>
              <a:off x="1687322" y="2457488"/>
              <a:ext cx="38100" cy="239090"/>
            </a:xfrm>
            <a:custGeom>
              <a:avLst/>
              <a:gdLst>
                <a:gd name="connsiteX0" fmla="*/ 9525 w 38100"/>
                <a:gd name="connsiteY0" fmla="*/ 229565 h 239090"/>
                <a:gd name="connsiteX1" fmla="*/ 9525 w 38100"/>
                <a:gd name="connsiteY1" fmla="*/ 9525 h 2390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8100" h="239090">
                  <a:moveTo>
                    <a:pt x="9525" y="229565"/>
                  </a:moveTo>
                  <a:lnTo>
                    <a:pt x="9525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970991" y="5057220"/>
            <a:ext cx="1002670" cy="255732"/>
            <a:chOff x="7087" y="2237447"/>
            <a:chExt cx="3376142" cy="459131"/>
          </a:xfrm>
        </p:grpSpPr>
        <p:sp>
          <p:nvSpPr>
            <p:cNvPr id="62" name="Freeform 61"/>
            <p:cNvSpPr/>
            <p:nvPr/>
          </p:nvSpPr>
          <p:spPr>
            <a:xfrm>
              <a:off x="7087" y="2237447"/>
              <a:ext cx="3376142" cy="239090"/>
            </a:xfrm>
            <a:custGeom>
              <a:avLst/>
              <a:gdLst>
                <a:gd name="connsiteX0" fmla="*/ 9525 w 3376142"/>
                <a:gd name="connsiteY0" fmla="*/ 9525 h 239090"/>
                <a:gd name="connsiteX1" fmla="*/ 9525 w 3376142"/>
                <a:gd name="connsiteY1" fmla="*/ 229565 h 239090"/>
                <a:gd name="connsiteX2" fmla="*/ 3366617 w 3376142"/>
                <a:gd name="connsiteY2" fmla="*/ 229565 h 239090"/>
                <a:gd name="connsiteX3" fmla="*/ 3366617 w 3376142"/>
                <a:gd name="connsiteY3" fmla="*/ 9525 h 2390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3376142" h="239090">
                  <a:moveTo>
                    <a:pt x="9525" y="9525"/>
                  </a:moveTo>
                  <a:lnTo>
                    <a:pt x="9525" y="229565"/>
                  </a:lnTo>
                  <a:lnTo>
                    <a:pt x="3366617" y="229565"/>
                  </a:lnTo>
                  <a:lnTo>
                    <a:pt x="3366617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63" name="Freeform 3"/>
            <p:cNvSpPr/>
            <p:nvPr/>
          </p:nvSpPr>
          <p:spPr>
            <a:xfrm>
              <a:off x="1676464" y="2457488"/>
              <a:ext cx="38100" cy="239090"/>
            </a:xfrm>
            <a:custGeom>
              <a:avLst/>
              <a:gdLst>
                <a:gd name="connsiteX0" fmla="*/ 9525 w 38100"/>
                <a:gd name="connsiteY0" fmla="*/ 229565 h 239090"/>
                <a:gd name="connsiteX1" fmla="*/ 9525 w 38100"/>
                <a:gd name="connsiteY1" fmla="*/ 9525 h 2390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8100" h="239090">
                  <a:moveTo>
                    <a:pt x="9525" y="229565"/>
                  </a:moveTo>
                  <a:lnTo>
                    <a:pt x="9525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65571" y="4702796"/>
            <a:ext cx="269626" cy="276999"/>
            <a:chOff x="1265571" y="4702796"/>
            <a:chExt cx="269626" cy="276999"/>
          </a:xfrm>
        </p:grpSpPr>
        <p:sp>
          <p:nvSpPr>
            <p:cNvPr id="2" name="Oval 1"/>
            <p:cNvSpPr/>
            <p:nvPr/>
          </p:nvSpPr>
          <p:spPr bwMode="auto">
            <a:xfrm>
              <a:off x="1321318" y="4759634"/>
              <a:ext cx="170832" cy="170832"/>
            </a:xfrm>
            <a:prstGeom prst="ellipse">
              <a:avLst/>
            </a:prstGeom>
            <a:solidFill>
              <a:srgbClr val="7F8184"/>
            </a:solidFill>
            <a:ln w="25400" cap="flat" cmpd="sng" algn="ctr">
              <a:solidFill>
                <a:srgbClr val="7F818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265571" y="4702796"/>
              <a:ext cx="2696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70566" y="3960384"/>
            <a:ext cx="269626" cy="276999"/>
            <a:chOff x="1278271" y="4702796"/>
            <a:chExt cx="269626" cy="276999"/>
          </a:xfrm>
        </p:grpSpPr>
        <p:sp>
          <p:nvSpPr>
            <p:cNvPr id="66" name="Oval 65"/>
            <p:cNvSpPr/>
            <p:nvPr/>
          </p:nvSpPr>
          <p:spPr bwMode="auto">
            <a:xfrm>
              <a:off x="1321318" y="4759634"/>
              <a:ext cx="170832" cy="170832"/>
            </a:xfrm>
            <a:prstGeom prst="ellipse">
              <a:avLst/>
            </a:prstGeom>
            <a:solidFill>
              <a:srgbClr val="7F8184"/>
            </a:solidFill>
            <a:ln w="25400" cap="flat" cmpd="sng" algn="ctr">
              <a:solidFill>
                <a:srgbClr val="7F818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278271" y="4702796"/>
              <a:ext cx="2696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705554" y="4113571"/>
            <a:ext cx="269626" cy="276999"/>
            <a:chOff x="1285891" y="4710416"/>
            <a:chExt cx="269626" cy="276999"/>
          </a:xfrm>
        </p:grpSpPr>
        <p:sp>
          <p:nvSpPr>
            <p:cNvPr id="69" name="Oval 68"/>
            <p:cNvSpPr/>
            <p:nvPr/>
          </p:nvSpPr>
          <p:spPr bwMode="auto">
            <a:xfrm>
              <a:off x="1321318" y="4759634"/>
              <a:ext cx="170832" cy="170832"/>
            </a:xfrm>
            <a:prstGeom prst="ellipse">
              <a:avLst/>
            </a:prstGeom>
            <a:solidFill>
              <a:srgbClr val="7F8184"/>
            </a:solidFill>
            <a:ln w="25400" cap="flat" cmpd="sng" algn="ctr">
              <a:solidFill>
                <a:srgbClr val="7F818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285891" y="4710416"/>
              <a:ext cx="2696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6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078644" y="2505846"/>
            <a:ext cx="269626" cy="276999"/>
            <a:chOff x="1278271" y="4710416"/>
            <a:chExt cx="269626" cy="276999"/>
          </a:xfrm>
        </p:grpSpPr>
        <p:sp>
          <p:nvSpPr>
            <p:cNvPr id="72" name="Oval 71"/>
            <p:cNvSpPr/>
            <p:nvPr/>
          </p:nvSpPr>
          <p:spPr bwMode="auto">
            <a:xfrm>
              <a:off x="1321318" y="4759634"/>
              <a:ext cx="170832" cy="170832"/>
            </a:xfrm>
            <a:prstGeom prst="ellipse">
              <a:avLst/>
            </a:prstGeom>
            <a:solidFill>
              <a:srgbClr val="7F8184"/>
            </a:solidFill>
            <a:ln w="25400" cap="flat" cmpd="sng" algn="ctr">
              <a:solidFill>
                <a:srgbClr val="7F818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278271" y="4710416"/>
              <a:ext cx="2696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5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348864" y="2457284"/>
            <a:ext cx="269626" cy="276999"/>
            <a:chOff x="1278271" y="4710416"/>
            <a:chExt cx="269626" cy="276999"/>
          </a:xfrm>
        </p:grpSpPr>
        <p:sp>
          <p:nvSpPr>
            <p:cNvPr id="75" name="Oval 74"/>
            <p:cNvSpPr/>
            <p:nvPr/>
          </p:nvSpPr>
          <p:spPr bwMode="auto">
            <a:xfrm>
              <a:off x="1321318" y="4759634"/>
              <a:ext cx="170832" cy="170832"/>
            </a:xfrm>
            <a:prstGeom prst="ellipse">
              <a:avLst/>
            </a:prstGeom>
            <a:solidFill>
              <a:srgbClr val="7F8184"/>
            </a:solidFill>
            <a:ln w="25400" cap="flat" cmpd="sng" algn="ctr">
              <a:solidFill>
                <a:srgbClr val="7F818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78271" y="4710416"/>
              <a:ext cx="2696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673683" y="4352470"/>
            <a:ext cx="269626" cy="276999"/>
            <a:chOff x="1276366" y="4700891"/>
            <a:chExt cx="269626" cy="276999"/>
          </a:xfrm>
        </p:grpSpPr>
        <p:sp>
          <p:nvSpPr>
            <p:cNvPr id="78" name="Oval 77"/>
            <p:cNvSpPr/>
            <p:nvPr/>
          </p:nvSpPr>
          <p:spPr bwMode="auto">
            <a:xfrm>
              <a:off x="1321318" y="4759634"/>
              <a:ext cx="170832" cy="170832"/>
            </a:xfrm>
            <a:prstGeom prst="ellipse">
              <a:avLst/>
            </a:prstGeom>
            <a:solidFill>
              <a:srgbClr val="7F8184"/>
            </a:solidFill>
            <a:ln w="25400" cap="flat" cmpd="sng" algn="ctr">
              <a:solidFill>
                <a:srgbClr val="7F818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276366" y="4700891"/>
              <a:ext cx="2696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</a:rPr>
                <a:t>4</a:t>
              </a:r>
            </a:p>
          </p:txBody>
        </p:sp>
      </p:grpSp>
      <p:sp>
        <p:nvSpPr>
          <p:cNvPr id="80" name="Rectangle 79"/>
          <p:cNvSpPr/>
          <p:nvPr/>
        </p:nvSpPr>
        <p:spPr>
          <a:xfrm>
            <a:off x="2059348" y="3577503"/>
            <a:ext cx="2407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7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271278" y="3587027"/>
            <a:ext cx="23436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7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6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136634" y="4348468"/>
            <a:ext cx="23436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7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6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341421" y="4348468"/>
            <a:ext cx="23436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7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6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76017" y="4538813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000" b="1" dirty="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607719" y="4250530"/>
            <a:ext cx="60005" cy="45719"/>
          </a:xfrm>
          <a:custGeom>
            <a:avLst/>
            <a:gdLst>
              <a:gd name="connsiteX0" fmla="*/ 0 w 69056"/>
              <a:gd name="connsiteY0" fmla="*/ 0 h 0"/>
              <a:gd name="connsiteX1" fmla="*/ 69056 w 690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056">
                <a:moveTo>
                  <a:pt x="0" y="0"/>
                </a:moveTo>
                <a:lnTo>
                  <a:pt x="69056" y="0"/>
                </a:lnTo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6300" y="333310"/>
            <a:ext cx="7927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mbria" panose="02040503050406030204" pitchFamily="18" charset="0"/>
              </a:rPr>
              <a:t>How electron transport drives ATP synthase machines</a:t>
            </a:r>
            <a:endParaRPr lang="zh-CN" altLang="en-US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17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" y="566347"/>
            <a:ext cx="8097715" cy="5724246"/>
          </a:xfrm>
          <a:prstGeom prst="rect">
            <a:avLst/>
          </a:prstGeom>
          <a:ln w="412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39406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835152"/>
            <a:ext cx="8546592" cy="51876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00668" y="1407468"/>
            <a:ext cx="1425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Mitochondrion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2337" y="1001068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Cytoplasm</a:t>
            </a:r>
          </a:p>
        </p:txBody>
      </p:sp>
      <p:sp>
        <p:nvSpPr>
          <p:cNvPr id="7" name="Rectangle 6"/>
          <p:cNvSpPr/>
          <p:nvPr/>
        </p:nvSpPr>
        <p:spPr>
          <a:xfrm>
            <a:off x="992225" y="2047071"/>
            <a:ext cx="704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NADH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37" y="2050246"/>
            <a:ext cx="704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NADH</a:t>
            </a:r>
          </a:p>
        </p:txBody>
      </p:sp>
      <p:sp>
        <p:nvSpPr>
          <p:cNvPr id="9" name="Rectangle 8"/>
          <p:cNvSpPr/>
          <p:nvPr/>
        </p:nvSpPr>
        <p:spPr>
          <a:xfrm>
            <a:off x="4586325" y="1949440"/>
            <a:ext cx="704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NADH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2520" y="2478077"/>
            <a:ext cx="740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FADH</a:t>
            </a:r>
            <a:r>
              <a:rPr lang="en-US" sz="14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81721" y="3422483"/>
            <a:ext cx="15565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Transport Chain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42869" y="3698707"/>
            <a:ext cx="10118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Maximum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per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glucose: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45802" y="4709468"/>
            <a:ext cx="772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About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32 ATP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9847" y="4735185"/>
            <a:ext cx="772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About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28 ATP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01595" y="4697088"/>
            <a:ext cx="530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76392" y="4730429"/>
            <a:ext cx="530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4454" y="5333949"/>
            <a:ext cx="1008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by direct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synthesis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00929" y="5329504"/>
            <a:ext cx="1008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by direct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synthesis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20789" y="5424754"/>
            <a:ext cx="958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by ATP</a:t>
            </a:r>
          </a:p>
          <a:p>
            <a:pPr eaLnBrk="0" hangingPunct="0"/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synthase</a:t>
            </a:r>
            <a:endParaRPr lang="en-US" sz="1400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15159" y="3057833"/>
            <a:ext cx="7216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 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Acetyl</a:t>
            </a:r>
          </a:p>
          <a:p>
            <a:pPr algn="ctr" eaLnBrk="0" hangingPunct="0"/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CoA</a:t>
            </a:r>
            <a:endParaRPr lang="en-US" sz="1400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63910" y="3226743"/>
            <a:ext cx="66236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Citric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Acid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Cycle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54125" y="3124627"/>
            <a:ext cx="1200150" cy="739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  <a:p>
            <a:pPr algn="ctr" eaLnBrk="0" hangingPunct="0"/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Pyruvic</a:t>
            </a:r>
            <a:endParaRPr lang="en-US" sz="1400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acid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19150" y="2978577"/>
            <a:ext cx="133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Glycolysis</a:t>
            </a:r>
            <a:endParaRPr lang="en-US" sz="1400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13544" y="3340528"/>
            <a:ext cx="1057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Glucose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08562" y="170988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61781" y="171226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057231" y="171226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12831" y="171226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93931" y="165511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49531" y="165511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97106" y="218216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17563" y="270746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48422" y="218597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141427" y="296702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617678" y="322896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63614" y="2068505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85297" y="2068504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228348" y="1973255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231523" y="2506655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43" name="Freeform 42"/>
          <p:cNvSpPr/>
          <p:nvPr/>
        </p:nvSpPr>
        <p:spPr bwMode="auto">
          <a:xfrm rot="243069" flipV="1">
            <a:off x="7115786" y="1610318"/>
            <a:ext cx="332151" cy="298721"/>
          </a:xfrm>
          <a:custGeom>
            <a:avLst/>
            <a:gdLst>
              <a:gd name="connsiteX0" fmla="*/ 447675 w 447675"/>
              <a:gd name="connsiteY0" fmla="*/ 76200 h 76200"/>
              <a:gd name="connsiteX1" fmla="*/ 0 w 447675"/>
              <a:gd name="connsiteY1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76200">
                <a:moveTo>
                  <a:pt x="447675" y="76200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 rot="16200000">
            <a:off x="7025671" y="4777771"/>
            <a:ext cx="959190" cy="394568"/>
            <a:chOff x="7087" y="2237447"/>
            <a:chExt cx="3376142" cy="459131"/>
          </a:xfrm>
        </p:grpSpPr>
        <p:sp>
          <p:nvSpPr>
            <p:cNvPr id="50" name="Freeform 49"/>
            <p:cNvSpPr/>
            <p:nvPr/>
          </p:nvSpPr>
          <p:spPr>
            <a:xfrm>
              <a:off x="7087" y="2237447"/>
              <a:ext cx="3376142" cy="239090"/>
            </a:xfrm>
            <a:custGeom>
              <a:avLst/>
              <a:gdLst>
                <a:gd name="connsiteX0" fmla="*/ 9525 w 3376142"/>
                <a:gd name="connsiteY0" fmla="*/ 9525 h 239090"/>
                <a:gd name="connsiteX1" fmla="*/ 9525 w 3376142"/>
                <a:gd name="connsiteY1" fmla="*/ 229565 h 239090"/>
                <a:gd name="connsiteX2" fmla="*/ 3366617 w 3376142"/>
                <a:gd name="connsiteY2" fmla="*/ 229565 h 239090"/>
                <a:gd name="connsiteX3" fmla="*/ 3366617 w 3376142"/>
                <a:gd name="connsiteY3" fmla="*/ 9525 h 2390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3376142" h="239090">
                  <a:moveTo>
                    <a:pt x="9525" y="9525"/>
                  </a:moveTo>
                  <a:lnTo>
                    <a:pt x="9525" y="229565"/>
                  </a:lnTo>
                  <a:lnTo>
                    <a:pt x="3366617" y="229565"/>
                  </a:lnTo>
                  <a:lnTo>
                    <a:pt x="3366617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51" name="Freeform 3"/>
            <p:cNvSpPr/>
            <p:nvPr/>
          </p:nvSpPr>
          <p:spPr>
            <a:xfrm>
              <a:off x="1676464" y="2457488"/>
              <a:ext cx="38100" cy="239090"/>
            </a:xfrm>
            <a:custGeom>
              <a:avLst/>
              <a:gdLst>
                <a:gd name="connsiteX0" fmla="*/ 9525 w 38100"/>
                <a:gd name="connsiteY0" fmla="*/ 229565 h 239090"/>
                <a:gd name="connsiteX1" fmla="*/ 9525 w 38100"/>
                <a:gd name="connsiteY1" fmla="*/ 9525 h 2390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8100" h="239090">
                  <a:moveTo>
                    <a:pt x="9525" y="229565"/>
                  </a:moveTo>
                  <a:lnTo>
                    <a:pt x="9525" y="9525"/>
                  </a:lnTo>
                </a:path>
              </a:pathLst>
            </a:custGeom>
            <a:ln w="12700"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sp>
        <p:nvSpPr>
          <p:cNvPr id="44" name="Freeform 43"/>
          <p:cNvSpPr/>
          <p:nvPr/>
        </p:nvSpPr>
        <p:spPr bwMode="auto">
          <a:xfrm>
            <a:off x="1244600" y="3486150"/>
            <a:ext cx="254000" cy="0"/>
          </a:xfrm>
          <a:custGeom>
            <a:avLst/>
            <a:gdLst>
              <a:gd name="connsiteX0" fmla="*/ 0 w 254000"/>
              <a:gd name="connsiteY0" fmla="*/ 0 h 0"/>
              <a:gd name="connsiteX1" fmla="*/ 254000 w 25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6707" y="251726"/>
            <a:ext cx="8527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ambria" panose="02040503050406030204" pitchFamily="18" charset="0"/>
              </a:rPr>
              <a:t>A summary of ATP yield during cellular respiration</a:t>
            </a:r>
            <a:endParaRPr lang="en-US" altLang="zh-CN" b="1" dirty="0">
              <a:solidFill>
                <a:srgbClr val="FF0000"/>
              </a:solidFill>
              <a:latin typeface="Cambria" panose="02040503050406030204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102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185672"/>
            <a:ext cx="8546592" cy="448665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6.11-1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351282" y="4141397"/>
            <a:ext cx="939744" cy="643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About</a:t>
            </a:r>
          </a:p>
          <a:p>
            <a:pPr algn="ctr"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28 ATP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43447" y="4086390"/>
            <a:ext cx="627672" cy="643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  <a:p>
            <a:pPr algn="ctr"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28781" y="4130353"/>
            <a:ext cx="627672" cy="643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  <a:p>
            <a:pPr algn="ctr"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75094" y="4906867"/>
            <a:ext cx="1249060" cy="643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by direct</a:t>
            </a:r>
          </a:p>
          <a:p>
            <a:pPr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synthesis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508196" y="4901677"/>
            <a:ext cx="1249060" cy="643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by direct</a:t>
            </a:r>
          </a:p>
          <a:p>
            <a:pPr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synthesis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316202" y="5026292"/>
            <a:ext cx="1184940" cy="643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by ATP</a:t>
            </a:r>
          </a:p>
          <a:p>
            <a:pPr eaLnBrk="0" hangingPunct="0"/>
            <a:r>
              <a:rPr lang="en-US" sz="1791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synthase</a:t>
            </a:r>
            <a:endParaRPr lang="en-US" sz="1791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43808" y="2000555"/>
            <a:ext cx="875561" cy="9190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 </a:t>
            </a:r>
          </a:p>
          <a:p>
            <a:pPr algn="ctr"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Acetyl</a:t>
            </a:r>
          </a:p>
          <a:p>
            <a:pPr algn="ctr" eaLnBrk="0" hangingPunct="0"/>
            <a:r>
              <a:rPr lang="en-US" sz="1791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CoA</a:t>
            </a:r>
            <a:endParaRPr lang="en-US" sz="1791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98442" y="2084973"/>
            <a:ext cx="1200150" cy="919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  <a:p>
            <a:pPr algn="ctr" eaLnBrk="0" hangingPunct="0"/>
            <a:r>
              <a:rPr lang="en-US" sz="1791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Pyruvic</a:t>
            </a:r>
            <a:endParaRPr lang="en-US" sz="1791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  <a:p>
            <a:pPr algn="ctr"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acid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01686" y="1897489"/>
            <a:ext cx="1333500" cy="36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791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Glycolysis</a:t>
            </a:r>
            <a:endParaRPr lang="en-US" sz="1791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4953" y="2354690"/>
            <a:ext cx="1162844" cy="36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Glucose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98554" y="2465215"/>
            <a:ext cx="1952907" cy="643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</a:t>
            </a:r>
          </a:p>
          <a:p>
            <a:pPr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Transport Chain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35459" y="2179001"/>
            <a:ext cx="798617" cy="9190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Citric</a:t>
            </a:r>
          </a:p>
          <a:p>
            <a:pPr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Acid</a:t>
            </a:r>
          </a:p>
          <a:p>
            <a:pPr eaLnBrk="0" hangingPunct="0"/>
            <a:r>
              <a:rPr lang="en-US" sz="1791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Cycle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72496" y="1543037"/>
            <a:ext cx="3465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23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23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13029" y="1878786"/>
            <a:ext cx="348172" cy="4465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23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23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220235" y="2207393"/>
            <a:ext cx="348172" cy="4465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23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23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1356202" y="2552142"/>
            <a:ext cx="254000" cy="0"/>
          </a:xfrm>
          <a:custGeom>
            <a:avLst/>
            <a:gdLst>
              <a:gd name="connsiteX0" fmla="*/ 0 w 254000"/>
              <a:gd name="connsiteY0" fmla="*/ 0 h 0"/>
              <a:gd name="connsiteX1" fmla="*/ 254000 w 25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723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204216"/>
            <a:ext cx="6291072" cy="6449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72124" y="1481918"/>
            <a:ext cx="620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Food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4249" y="2526493"/>
            <a:ext cx="1447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Carbohydrates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741749" y="3580593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Sugars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8899" y="4901393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Glycolysis</a:t>
            </a:r>
            <a:endParaRPr lang="en-US" sz="1400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08637" y="2520143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Fats</a:t>
            </a:r>
          </a:p>
        </p:txBody>
      </p:sp>
      <p:sp>
        <p:nvSpPr>
          <p:cNvPr id="9" name="Rectangle 8"/>
          <p:cNvSpPr/>
          <p:nvPr/>
        </p:nvSpPr>
        <p:spPr>
          <a:xfrm>
            <a:off x="2432296" y="3579799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Glycerol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32402" y="3579797"/>
            <a:ext cx="1117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Fatty acids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7494" y="3575831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Amino acids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31172" y="2520620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Proteins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32451" y="4853765"/>
            <a:ext cx="7216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Acetyl</a:t>
            </a:r>
          </a:p>
          <a:p>
            <a:pPr eaLnBrk="0" hangingPunct="0">
              <a:lnSpc>
                <a:spcPts val="1500"/>
              </a:lnSpc>
            </a:pPr>
            <a:r>
              <a:rPr lang="en-US" sz="14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CoA</a:t>
            </a:r>
            <a:endParaRPr lang="en-US" sz="1400" b="1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74978" y="4783104"/>
            <a:ext cx="662361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Citric</a:t>
            </a:r>
          </a:p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Acid</a:t>
            </a:r>
          </a:p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Cycle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62745" y="5196989"/>
            <a:ext cx="15565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</a:t>
            </a:r>
          </a:p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Transport Chain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5179" y="6169652"/>
            <a:ext cx="530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88561" y="459829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55276" y="4822134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62466" y="504597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52234" y="462456"/>
            <a:ext cx="2633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mbria" panose="02040503050406030204" pitchFamily="18" charset="0"/>
              </a:rPr>
              <a:t>Energy from food</a:t>
            </a:r>
            <a:endParaRPr lang="zh-CN" altLang="en-US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6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533567" y="1846384"/>
            <a:ext cx="8226584" cy="4374539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If you work even harder and exceed your aerobic capacity,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the demand for oxygen in your muscles will outstrip your body’s ability to deliver it,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metabolism then becomes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anaerobic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无氧的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b="1" dirty="0">
                <a:latin typeface="Cambria" panose="02040503050406030204" pitchFamily="18" charset="0"/>
              </a:rPr>
              <a:t>, and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your muscle cells switch to an “emergency mode” in which they </a:t>
            </a:r>
          </a:p>
          <a:p>
            <a:pPr lvl="2"/>
            <a:r>
              <a:rPr lang="en-US" b="1" dirty="0">
                <a:latin typeface="Cambria" panose="02040503050406030204" pitchFamily="18" charset="0"/>
              </a:rPr>
              <a:t>break down glucose very inefficiently and </a:t>
            </a:r>
          </a:p>
          <a:p>
            <a:pPr lvl="2"/>
            <a:r>
              <a:rPr lang="en-US" b="1" dirty="0">
                <a:latin typeface="Cambria" panose="02040503050406030204" pitchFamily="18" charset="0"/>
              </a:rPr>
              <a:t>produce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lactic acid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乳酸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</a:rPr>
              <a:t>as a by-product.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567" y="361122"/>
            <a:ext cx="8543108" cy="1239078"/>
          </a:xfrm>
        </p:spPr>
        <p:txBody>
          <a:bodyPr/>
          <a:lstStyle/>
          <a:p>
            <a: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  <a:t>Biology and Society: </a:t>
            </a:r>
            <a:b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  <a:t>Getting the Most Out of Your Muscles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50630" y="519384"/>
            <a:ext cx="8223821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Fermentation</a:t>
            </a:r>
            <a:r>
              <a:rPr 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发酵</a:t>
            </a:r>
            <a:r>
              <a:rPr 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Anaerobic Harvest of Food Energy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650630" y="1951893"/>
            <a:ext cx="8179860" cy="4269032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Some of your cells can actually work for short periods without oxygen.</a:t>
            </a:r>
          </a:p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Fermentation</a:t>
            </a:r>
            <a:r>
              <a:rPr lang="en-US" b="1" dirty="0">
                <a:latin typeface="Cambria" panose="02040503050406030204" pitchFamily="18" charset="0"/>
              </a:rPr>
              <a:t> is the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anaerobic</a:t>
            </a:r>
            <a:r>
              <a:rPr lang="en-US" b="1" dirty="0">
                <a:latin typeface="Cambria" panose="02040503050406030204" pitchFamily="18" charset="0"/>
              </a:rPr>
              <a:t> (without oxygen) harvest of food energy.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0892" y="560996"/>
            <a:ext cx="8543108" cy="9588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Fermentation in Human Muscle Cells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685799" y="1519859"/>
            <a:ext cx="8144691" cy="4657104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After functioning anaerobically for about 15 seconds, muscle cells begin to generate ATP by the process of fermentation.</a:t>
            </a:r>
          </a:p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Fermentation</a:t>
            </a:r>
            <a:r>
              <a:rPr lang="en-US" b="1" dirty="0">
                <a:latin typeface="Cambria" panose="02040503050406030204" pitchFamily="18" charset="0"/>
              </a:rPr>
              <a:t> relies on glycolysis to produce ATP.</a:t>
            </a:r>
          </a:p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Glycolysis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does not require oxygen</a:t>
            </a:r>
            <a:r>
              <a:rPr lang="en-US" b="1" dirty="0">
                <a:latin typeface="Cambria" panose="02040503050406030204" pitchFamily="18" charset="0"/>
              </a:rPr>
              <a:t> and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produces two ATP molecules for each glucose broken down to pyruvic acid.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703384" y="1714500"/>
            <a:ext cx="8056768" cy="4269032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To harvest food energy during glycolysis, NAD</a:t>
            </a:r>
            <a:r>
              <a:rPr lang="en-US" b="1" baseline="30000" dirty="0">
                <a:latin typeface="Cambria" panose="02040503050406030204" pitchFamily="18" charset="0"/>
              </a:rPr>
              <a:t>+</a:t>
            </a:r>
            <a:r>
              <a:rPr lang="en-US" b="1" dirty="0">
                <a:latin typeface="Cambria" panose="02040503050406030204" pitchFamily="18" charset="0"/>
              </a:rPr>
              <a:t> must be present to receive electrons.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This is no problem under aerobic conditions, because the cell regenerates NAD</a:t>
            </a:r>
            <a:r>
              <a:rPr lang="en-US" b="1" baseline="30000" dirty="0">
                <a:latin typeface="Cambria" panose="02040503050406030204" pitchFamily="18" charset="0"/>
              </a:rPr>
              <a:t>+</a:t>
            </a:r>
            <a:r>
              <a:rPr lang="en-US" b="1" dirty="0">
                <a:latin typeface="Cambria" panose="02040503050406030204" pitchFamily="18" charset="0"/>
              </a:rPr>
              <a:t> when NADH drops its electron cargo down electron transport chains to 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0892" y="657711"/>
            <a:ext cx="8543108" cy="9588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Fermentation in Human Muscle Cells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Fermentation Overview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</a:t>
            </a:r>
          </a:p>
        </p:txBody>
      </p:sp>
      <p:pic>
        <p:nvPicPr>
          <p:cNvPr id="2" name="06_14FermentationOverview_A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289560"/>
            <a:ext cx="8546592" cy="627888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6.9</a:t>
            </a:r>
          </a:p>
        </p:txBody>
      </p:sp>
      <p:sp>
        <p:nvSpPr>
          <p:cNvPr id="4" name="Rectangle 3"/>
          <p:cNvSpPr/>
          <p:nvPr/>
        </p:nvSpPr>
        <p:spPr>
          <a:xfrm>
            <a:off x="1309040" y="32127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Electrons from food</a:t>
            </a:r>
          </a:p>
        </p:txBody>
      </p:sp>
      <p:sp>
        <p:nvSpPr>
          <p:cNvPr id="5" name="Rectangle 4"/>
          <p:cNvSpPr/>
          <p:nvPr/>
        </p:nvSpPr>
        <p:spPr>
          <a:xfrm>
            <a:off x="483699" y="13299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</a:t>
            </a:r>
            <a:r>
              <a:rPr lang="en-US" sz="18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8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4938" y="132829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NADH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7963" y="3627981"/>
            <a:ext cx="182880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2100"/>
              </a:lnSpc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</a:t>
            </a:r>
          </a:p>
          <a:p>
            <a:pPr eaLnBrk="0" hangingPunct="0">
              <a:lnSpc>
                <a:spcPts val="2100"/>
              </a:lnSpc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transport</a:t>
            </a:r>
          </a:p>
          <a:p>
            <a:pPr eaLnBrk="0" hangingPunct="0">
              <a:lnSpc>
                <a:spcPts val="2100"/>
              </a:lnSpc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chain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5856767" y="1418676"/>
            <a:ext cx="2087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Stepwise release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of energy used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to make ATP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3806" y="6822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NAD</a:t>
            </a:r>
            <a:r>
              <a:rPr lang="en-US" sz="18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8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40843" y="5419773"/>
            <a:ext cx="2352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800" b="1" dirty="0" err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Hydrogens</a:t>
            </a: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,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electrons, and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oxygen combine to</a:t>
            </a:r>
          </a:p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form water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40624" y="1713357"/>
            <a:ext cx="629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ATP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658" y="294573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cap="all" baseline="30000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82358" y="294573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cap="all" baseline="30000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09347" y="964658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i="1" baseline="30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–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26859" y="962275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i="1" baseline="30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–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12836" y="420792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cap="all" baseline="30000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98682" y="42135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27381" y="452531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30556" y="473804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24" name="Freeform 23"/>
          <p:cNvSpPr/>
          <p:nvPr/>
        </p:nvSpPr>
        <p:spPr bwMode="auto">
          <a:xfrm>
            <a:off x="5632450" y="4784725"/>
            <a:ext cx="88900" cy="3175"/>
          </a:xfrm>
          <a:custGeom>
            <a:avLst/>
            <a:gdLst>
              <a:gd name="connsiteX0" fmla="*/ 0 w 88900"/>
              <a:gd name="connsiteY0" fmla="*/ 0 h 3175"/>
              <a:gd name="connsiteX1" fmla="*/ 88900 w 88900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 h="3175">
                <a:moveTo>
                  <a:pt x="0" y="0"/>
                </a:moveTo>
                <a:lnTo>
                  <a:pt x="88900" y="3175"/>
                </a:lnTo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717942" y="570551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345" y="569838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800" b="1" baseline="30000">
                <a:solidFill>
                  <a:srgbClr val="000000"/>
                </a:solidFill>
                <a:latin typeface="Symbol"/>
                <a:ea typeface="ＭＳ Ｐゴシック" charset="0"/>
              </a:rPr>
              <a:t>+</a:t>
            </a:r>
            <a:endParaRPr lang="en-US" sz="1800" b="1" baseline="30000" dirty="0">
              <a:solidFill>
                <a:srgbClr val="000000"/>
              </a:solidFill>
              <a:latin typeface="Symbol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63393" y="4994438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H</a:t>
            </a:r>
            <a:r>
              <a:rPr lang="en-US" sz="18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2</a:t>
            </a: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</a:rPr>
              <a:t>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75683" y="2101739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e</a:t>
            </a:r>
            <a:r>
              <a:rPr lang="en-US" sz="1800" b="1" cap="all" baseline="30000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463632" y="21101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  <a:endParaRPr lang="en-US" sz="18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55345" y="4580577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O</a:t>
            </a:r>
            <a:r>
              <a:rPr lang="en-US" sz="18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403447" y="2582853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1651" y="297076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800" b="1" cap="all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1800" b="1" dirty="0">
              <a:solidFill>
                <a:srgbClr val="000000"/>
              </a:solidFill>
              <a:latin typeface="Symbol" pitchFamily="18" charset="2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46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115568"/>
            <a:ext cx="8546592" cy="4626864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6.13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81400" y="25793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6706" y="2579369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OUTPUT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275082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8539" y="4137660"/>
            <a:ext cx="688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Glucose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07107" y="4071937"/>
            <a:ext cx="9813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1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 lactic acid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79720" y="282207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17720" y="2773978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 ADP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97673" y="3248650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Glycolysis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8550" y="28204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83672" y="2917984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  <a:sym typeface="Symbol"/>
              </a:rPr>
              <a:t> </a:t>
            </a:r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1080" y="2926378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05800" y="3800297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NAD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  <a:cs typeface="Arial" pitchFamily="34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3927" y="380505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8649" y="381315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54845" y="3806664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NADH</a:t>
            </a:r>
            <a:endParaRPr lang="en-US" sz="10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14135" y="365027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0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0659" y="365027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0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7705" y="3993161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 pyruvic</a:t>
            </a:r>
          </a:p>
          <a:p>
            <a:pPr algn="ctr"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acid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67592" y="37918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01809" y="380029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63260" y="3798541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NAD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  <a:cs typeface="Arial" pitchFamily="34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14243" y="3803305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NADH</a:t>
            </a:r>
            <a:endParaRPr lang="en-US" sz="1000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7232" y="364473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0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3756" y="364473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0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23769" y="4063511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  <a:sym typeface="Symbol"/>
              </a:rPr>
              <a:t> </a:t>
            </a:r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49931" y="4052885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000" b="1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H</a:t>
            </a:r>
            <a:r>
              <a:rPr lang="en-US" sz="1000" b="1" baseline="30000">
                <a:solidFill>
                  <a:srgbClr val="000000"/>
                </a:solidFill>
                <a:latin typeface="Symbol"/>
                <a:ea typeface="ＭＳ Ｐゴシック" charset="0"/>
                <a:cs typeface="Arial" pitchFamily="34" charset="0"/>
              </a:rPr>
              <a:t>+</a:t>
            </a:r>
            <a:endParaRPr lang="en-US" sz="1000" b="1" baseline="30000" dirty="0">
              <a:solidFill>
                <a:srgbClr val="000000"/>
              </a:solidFill>
              <a:latin typeface="Symbol"/>
              <a:ea typeface="ＭＳ Ｐゴシック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14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6.13-1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3721" y="152400"/>
            <a:ext cx="8546592" cy="3189366"/>
            <a:chOff x="298704" y="1830690"/>
            <a:chExt cx="8546592" cy="31893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04" y="1837944"/>
              <a:ext cx="8546592" cy="318211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456699" y="1837944"/>
              <a:ext cx="1180131" cy="383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889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OUTPUT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68346" y="4167293"/>
              <a:ext cx="1439818" cy="358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732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 lactic acid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80775" y="2188170"/>
              <a:ext cx="573619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ATP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65651" y="2124512"/>
              <a:ext cx="771878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 ADP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33426" y="2861463"/>
              <a:ext cx="1194558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Glycolysis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34745" y="2203836"/>
              <a:ext cx="296876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7458" y="2361397"/>
              <a:ext cx="463588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  <a:sym typeface="Symbol"/>
                </a:rPr>
                <a:t> </a:t>
              </a:r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75875" y="3735058"/>
              <a:ext cx="700833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NAD</a:t>
              </a:r>
              <a:r>
                <a:rPr lang="en-US" sz="1574" b="1" baseline="30000" dirty="0">
                  <a:solidFill>
                    <a:srgbClr val="000000"/>
                  </a:solidFill>
                  <a:latin typeface="Symbol"/>
                  <a:ea typeface="ＭＳ Ｐゴシック" charset="0"/>
                  <a:cs typeface="Arial" pitchFamily="34" charset="0"/>
                </a:rPr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13651" y="3738794"/>
              <a:ext cx="296876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10991" y="3735434"/>
              <a:ext cx="296876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45261" y="3738794"/>
              <a:ext cx="768159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NADH</a:t>
              </a:r>
              <a:endParaRPr lang="en-US" sz="1574" b="1" baseline="30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1494" y="3490574"/>
              <a:ext cx="295274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Symbol" pitchFamily="18" charset="2"/>
                  <a:ea typeface="ＭＳ Ｐゴシック" charset="0"/>
                  <a:cs typeface="Arial" pitchFamily="34" charset="0"/>
                  <a:sym typeface="Symbol"/>
                </a:rPr>
                <a:t></a:t>
              </a:r>
              <a:endParaRPr lang="en-US" sz="1574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7407" y="3490574"/>
              <a:ext cx="295274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Symbol" pitchFamily="18" charset="2"/>
                  <a:ea typeface="ＭＳ Ｐゴシック" charset="0"/>
                  <a:cs typeface="Arial" pitchFamily="34" charset="0"/>
                  <a:sym typeface="Symbol"/>
                </a:rPr>
                <a:t></a:t>
              </a:r>
              <a:endParaRPr lang="en-US" sz="1574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24758" y="4050557"/>
              <a:ext cx="1071127" cy="576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 pyruvic</a:t>
              </a:r>
            </a:p>
            <a:p>
              <a:pPr algn="ctr"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acid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86172" y="3748523"/>
              <a:ext cx="296876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40635" y="3757875"/>
              <a:ext cx="296876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55923" y="3750473"/>
              <a:ext cx="700833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NAD</a:t>
              </a:r>
              <a:r>
                <a:rPr lang="en-US" sz="1574" b="1" baseline="30000" dirty="0">
                  <a:solidFill>
                    <a:srgbClr val="000000"/>
                  </a:solidFill>
                  <a:latin typeface="Symbol"/>
                  <a:ea typeface="ＭＳ Ｐゴシック" charset="0"/>
                  <a:cs typeface="Arial" pitchFamily="34" charset="0"/>
                </a:rPr>
                <a:t>+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507" y="3755643"/>
              <a:ext cx="768159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NADH</a:t>
              </a:r>
              <a:endParaRPr lang="en-US" sz="1574" b="1" baseline="30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55998" y="3507757"/>
              <a:ext cx="295274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Symbol" pitchFamily="18" charset="2"/>
                  <a:ea typeface="ＭＳ Ｐゴシック" charset="0"/>
                  <a:cs typeface="Arial" pitchFamily="34" charset="0"/>
                  <a:sym typeface="Symbol"/>
                </a:rPr>
                <a:t></a:t>
              </a:r>
              <a:endParaRPr lang="en-US" sz="1574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662424" y="3510024"/>
              <a:ext cx="295274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Symbol" pitchFamily="18" charset="2"/>
                  <a:ea typeface="ＭＳ Ｐゴシック" charset="0"/>
                  <a:cs typeface="Arial" pitchFamily="34" charset="0"/>
                  <a:sym typeface="Symbol"/>
                </a:rPr>
                <a:t></a:t>
              </a:r>
              <a:endParaRPr lang="en-US" sz="1574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61246" y="4133538"/>
              <a:ext cx="463588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  <a:sym typeface="Symbol"/>
                </a:rPr>
                <a:t> </a:t>
              </a:r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39499" y="4131098"/>
              <a:ext cx="409086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H</a:t>
              </a:r>
              <a:r>
                <a:rPr lang="en-US" sz="1574" b="1" baseline="30000" dirty="0">
                  <a:solidFill>
                    <a:srgbClr val="000000"/>
                  </a:solidFill>
                  <a:latin typeface="Symbol"/>
                  <a:ea typeface="ＭＳ Ｐゴシック" charset="0"/>
                  <a:cs typeface="Arial" pitchFamily="34" charset="0"/>
                </a:rPr>
                <a:t>+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4917" y="1830690"/>
              <a:ext cx="910827" cy="383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889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INPUT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85872" y="4276150"/>
              <a:ext cx="981359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5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Glucose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91793" y="2364634"/>
              <a:ext cx="319318" cy="33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74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P</a:t>
              </a:r>
            </a:p>
          </p:txBody>
        </p:sp>
      </p:grpSp>
      <p:pic>
        <p:nvPicPr>
          <p:cNvPr id="1028" name="Picture 4" descr="Image result for fermentation lactic ac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269" y="3685628"/>
            <a:ext cx="4505325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558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6.13-2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32" y="137160"/>
            <a:ext cx="4364736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22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3"/>
          <p:cNvSpPr>
            <a:spLocks noGrp="1" noChangeArrowheads="1"/>
          </p:cNvSpPr>
          <p:nvPr>
            <p:ph type="title"/>
          </p:nvPr>
        </p:nvSpPr>
        <p:spPr>
          <a:xfrm>
            <a:off x="778119" y="422668"/>
            <a:ext cx="8162276" cy="1379755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The Process of Science: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What Causes Muscle Burn?</a:t>
            </a:r>
          </a:p>
        </p:txBody>
      </p:sp>
      <p:sp>
        <p:nvSpPr>
          <p:cNvPr id="142338" name="Rectangle 2"/>
          <p:cNvSpPr>
            <a:spLocks noGrp="1" noChangeArrowheads="1"/>
          </p:cNvSpPr>
          <p:nvPr>
            <p:ph idx="1"/>
          </p:nvPr>
        </p:nvSpPr>
        <p:spPr>
          <a:xfrm>
            <a:off x="778119" y="2092569"/>
            <a:ext cx="7855927" cy="45973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Observation: </a:t>
            </a:r>
            <a:r>
              <a:rPr lang="en-US" b="1" dirty="0">
                <a:latin typeface="Cambria" panose="02040503050406030204" pitchFamily="18" charset="0"/>
              </a:rPr>
              <a:t>Muscles produce lactic acid under anaerobic conditions.</a:t>
            </a:r>
          </a:p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Question: </a:t>
            </a:r>
            <a:r>
              <a:rPr lang="en-US" b="1" dirty="0">
                <a:latin typeface="Cambria" panose="02040503050406030204" pitchFamily="18" charset="0"/>
              </a:rPr>
              <a:t>Does the buildup of lactic acid cause muscle fatigue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肌肉疲劳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b="1" dirty="0">
                <a:latin typeface="Cambria" panose="02040503050406030204" pitchFamily="18" charset="0"/>
              </a:rPr>
              <a:t>?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idx="1"/>
          </p:nvPr>
        </p:nvSpPr>
        <p:spPr>
          <a:xfrm>
            <a:off x="778119" y="2233246"/>
            <a:ext cx="8052371" cy="394371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Hypothesis: </a:t>
            </a:r>
            <a:r>
              <a:rPr lang="en-US" b="1" dirty="0">
                <a:latin typeface="Cambria" panose="02040503050406030204" pitchFamily="18" charset="0"/>
              </a:rPr>
              <a:t>The buildup of lactic acid would cause muscle activity to stop. </a:t>
            </a:r>
          </a:p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Experiment: </a:t>
            </a:r>
            <a:r>
              <a:rPr lang="en-US" b="1" dirty="0">
                <a:latin typeface="Cambria" panose="02040503050406030204" pitchFamily="18" charset="0"/>
              </a:rPr>
              <a:t>Researchers tested frog muscles under conditions when lactic acid could and could not diffuse away from the muscle tissue.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778119" y="501799"/>
            <a:ext cx="8162276" cy="1379755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The Process of Science: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What Causes Muscle Burn?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94591" y="2074985"/>
            <a:ext cx="8135899" cy="4251447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Every living organism depends on processes that provide energy.</a:t>
            </a:r>
          </a:p>
          <a:p>
            <a:r>
              <a:rPr lang="en-US" b="1" dirty="0">
                <a:latin typeface="Cambria" panose="02040503050406030204" pitchFamily="18" charset="0"/>
              </a:rPr>
              <a:t>Cells harvest food energy and put it to work with the help of oxygen.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94591" y="501799"/>
            <a:ext cx="8382083" cy="1239078"/>
          </a:xfrm>
        </p:spPr>
        <p:txBody>
          <a:bodyPr/>
          <a:lstStyle/>
          <a:p>
            <a: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  <a:t>Biology and Society: </a:t>
            </a:r>
            <a:b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C39150"/>
                </a:solidFill>
                <a:latin typeface="Cambria" panose="02040503050406030204" pitchFamily="18" charset="0"/>
              </a:rPr>
              <a:t>Getting the Most Out of Your Muscles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" y="228600"/>
            <a:ext cx="7485888" cy="640080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6.14</a:t>
            </a:r>
          </a:p>
        </p:txBody>
      </p:sp>
      <p:sp>
        <p:nvSpPr>
          <p:cNvPr id="2" name="Freeform 1"/>
          <p:cNvSpPr/>
          <p:nvPr/>
        </p:nvSpPr>
        <p:spPr bwMode="auto">
          <a:xfrm>
            <a:off x="2675107" y="3628417"/>
            <a:ext cx="1248882" cy="311285"/>
          </a:xfrm>
          <a:custGeom>
            <a:avLst/>
            <a:gdLst>
              <a:gd name="connsiteX0" fmla="*/ 1371600 w 1371600"/>
              <a:gd name="connsiteY0" fmla="*/ 0 h 311285"/>
              <a:gd name="connsiteX1" fmla="*/ 0 w 1371600"/>
              <a:gd name="connsiteY1" fmla="*/ 311285 h 31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1600" h="311285">
                <a:moveTo>
                  <a:pt x="1371600" y="0"/>
                </a:moveTo>
                <a:lnTo>
                  <a:pt x="0" y="311285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 bwMode="auto">
          <a:xfrm>
            <a:off x="5369668" y="3677055"/>
            <a:ext cx="1634247" cy="350196"/>
          </a:xfrm>
          <a:custGeom>
            <a:avLst/>
            <a:gdLst>
              <a:gd name="connsiteX0" fmla="*/ 0 w 1634247"/>
              <a:gd name="connsiteY0" fmla="*/ 0 h 350196"/>
              <a:gd name="connsiteX1" fmla="*/ 1634247 w 1634247"/>
              <a:gd name="connsiteY1" fmla="*/ 350196 h 350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4247" h="350196">
                <a:moveTo>
                  <a:pt x="0" y="0"/>
                </a:moveTo>
                <a:lnTo>
                  <a:pt x="1634247" y="35019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2217906" y="4727643"/>
            <a:ext cx="749030" cy="778212"/>
          </a:xfrm>
          <a:custGeom>
            <a:avLst/>
            <a:gdLst>
              <a:gd name="connsiteX0" fmla="*/ 0 w 749030"/>
              <a:gd name="connsiteY0" fmla="*/ 778212 h 778212"/>
              <a:gd name="connsiteX1" fmla="*/ 749030 w 749030"/>
              <a:gd name="connsiteY1" fmla="*/ 0 h 77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030" h="778212">
                <a:moveTo>
                  <a:pt x="0" y="778212"/>
                </a:moveTo>
                <a:lnTo>
                  <a:pt x="749030" y="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6864484" y="4727643"/>
            <a:ext cx="749030" cy="778212"/>
          </a:xfrm>
          <a:custGeom>
            <a:avLst/>
            <a:gdLst>
              <a:gd name="connsiteX0" fmla="*/ 0 w 749030"/>
              <a:gd name="connsiteY0" fmla="*/ 778212 h 778212"/>
              <a:gd name="connsiteX1" fmla="*/ 749030 w 749030"/>
              <a:gd name="connsiteY1" fmla="*/ 0 h 77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030" h="778212">
                <a:moveTo>
                  <a:pt x="0" y="778212"/>
                </a:moveTo>
                <a:lnTo>
                  <a:pt x="749030" y="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7985" y="257784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Battery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2861" y="984116"/>
            <a:ext cx="1396536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2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Force</a:t>
            </a:r>
          </a:p>
          <a:p>
            <a:pPr algn="ctr" eaLnBrk="0" hangingPunct="0">
              <a:lnSpc>
                <a:spcPts val="22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measured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533" y="258422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Battery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2409" y="984754"/>
            <a:ext cx="1396536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2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Force</a:t>
            </a:r>
          </a:p>
          <a:p>
            <a:pPr algn="ctr" eaLnBrk="0" hangingPunct="0">
              <a:lnSpc>
                <a:spcPts val="22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measured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23989" y="2876927"/>
            <a:ext cx="1494319" cy="1502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2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Frog</a:t>
            </a:r>
          </a:p>
          <a:p>
            <a:pPr algn="ctr" eaLnBrk="0" hangingPunct="0">
              <a:lnSpc>
                <a:spcPts val="22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muscle</a:t>
            </a:r>
          </a:p>
          <a:p>
            <a:pPr algn="ctr" eaLnBrk="0" hangingPunct="0">
              <a:lnSpc>
                <a:spcPts val="21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stimulated</a:t>
            </a:r>
          </a:p>
          <a:p>
            <a:pPr algn="ctr" eaLnBrk="0" hangingPunct="0">
              <a:lnSpc>
                <a:spcPts val="21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by electric</a:t>
            </a:r>
          </a:p>
          <a:p>
            <a:pPr algn="ctr" eaLnBrk="0" hangingPunct="0">
              <a:lnSpc>
                <a:spcPts val="21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current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13" y="5437759"/>
            <a:ext cx="2887329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2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Solution </a:t>
            </a:r>
            <a:r>
              <a:rPr lang="en-US" sz="20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prevents</a:t>
            </a:r>
          </a:p>
          <a:p>
            <a:pPr algn="ctr" eaLnBrk="0" hangingPunct="0">
              <a:lnSpc>
                <a:spcPts val="22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diffusion of lactic acid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24658" y="5431409"/>
            <a:ext cx="2972288" cy="1195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2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Solution </a:t>
            </a:r>
            <a:r>
              <a:rPr lang="en-US" sz="2000" b="1" i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allows</a:t>
            </a:r>
          </a:p>
          <a:p>
            <a:pPr algn="ctr" eaLnBrk="0" hangingPunct="0">
              <a:lnSpc>
                <a:spcPts val="22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diffusion of lactic acid;</a:t>
            </a:r>
          </a:p>
          <a:p>
            <a:pPr algn="ctr" eaLnBrk="0" hangingPunct="0">
              <a:lnSpc>
                <a:spcPts val="21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muscle can work for</a:t>
            </a:r>
          </a:p>
          <a:p>
            <a:pPr algn="ctr" eaLnBrk="0" hangingPunct="0">
              <a:lnSpc>
                <a:spcPts val="2100"/>
              </a:lnSpc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twice as long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7504" y="73317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FFFFFF"/>
                </a:solidFill>
                <a:latin typeface="Symbol" pitchFamily="18" charset="2"/>
                <a:ea typeface="ＭＳ Ｐゴシック" charset="0"/>
                <a:sym typeface="Symbol"/>
              </a:rPr>
              <a:t></a:t>
            </a:r>
            <a:endParaRPr lang="en-US" sz="2000" b="1" dirty="0">
              <a:solidFill>
                <a:srgbClr val="FFFFFF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9784" y="729045"/>
            <a:ext cx="32573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rgbClr val="FFFFFF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2000" b="1" dirty="0">
              <a:solidFill>
                <a:srgbClr val="FFFFFF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6656" y="733173"/>
            <a:ext cx="32573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FFFFFF"/>
                </a:solidFill>
                <a:latin typeface="Symbol" pitchFamily="18" charset="2"/>
                <a:ea typeface="ＭＳ Ｐゴシック" charset="0"/>
                <a:sym typeface="Symbol"/>
              </a:rPr>
              <a:t></a:t>
            </a:r>
            <a:endParaRPr lang="en-US" sz="2000" b="1" dirty="0">
              <a:solidFill>
                <a:srgbClr val="FFFFFF"/>
              </a:solidFill>
              <a:latin typeface="Symbol" pitchFamily="18" charset="2"/>
              <a:ea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7801" y="73317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rgbClr val="FFFFFF"/>
                </a:solidFill>
                <a:latin typeface="Symbol" pitchFamily="18" charset="2"/>
                <a:ea typeface="ＭＳ Ｐゴシック" charset="0"/>
                <a:sym typeface="Symbol"/>
              </a:rPr>
              <a:t></a:t>
            </a:r>
            <a:endParaRPr lang="en-US" sz="2000" b="1" dirty="0">
              <a:solidFill>
                <a:srgbClr val="FFFFFF"/>
              </a:solidFill>
              <a:latin typeface="Symbol" pitchFamily="18" charset="2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47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idx="1"/>
          </p:nvPr>
        </p:nvSpPr>
        <p:spPr>
          <a:xfrm>
            <a:off x="778119" y="2162907"/>
            <a:ext cx="8052372" cy="4014055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Results: </a:t>
            </a:r>
            <a:r>
              <a:rPr lang="en-US" sz="2400" b="1" dirty="0">
                <a:latin typeface="Cambria" panose="02040503050406030204" pitchFamily="18" charset="0"/>
              </a:rPr>
              <a:t>When lactic acid was allowed to diffuse away, performance improved significantly. </a:t>
            </a:r>
          </a:p>
          <a:p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Conclusion: </a:t>
            </a:r>
            <a:r>
              <a:rPr lang="en-US" sz="2400" b="1" dirty="0">
                <a:latin typeface="Cambria" panose="02040503050406030204" pitchFamily="18" charset="0"/>
              </a:rPr>
              <a:t>The buildup of lactic acid is the primary cause of muscle failure under anaerobic conditions.</a:t>
            </a:r>
          </a:p>
          <a:p>
            <a:r>
              <a:rPr lang="en-US" sz="2400" b="1" dirty="0">
                <a:latin typeface="Cambria" panose="02040503050406030204" pitchFamily="18" charset="0"/>
              </a:rPr>
              <a:t>However, recent evidence suggests that the role of lactic acid in muscle function remains unclear.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778119" y="501799"/>
            <a:ext cx="8162276" cy="1379755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The Process of Science: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What Causes Muscle Burn?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idx="1"/>
          </p:nvPr>
        </p:nvSpPr>
        <p:spPr>
          <a:xfrm>
            <a:off x="778119" y="2162908"/>
            <a:ext cx="8052372" cy="3855794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Evidence began to accumulate that contradicted Hill’s results.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The effect that Hill demonstrated did not appear to occur at human body temperature.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Further, certain individuals who are unable to accumulate lactic acid have muscles that fatigue </a:t>
            </a:r>
            <a:r>
              <a:rPr lang="en-US" b="1" i="1" dirty="0">
                <a:latin typeface="Cambria" panose="02040503050406030204" pitchFamily="18" charset="0"/>
              </a:rPr>
              <a:t>more</a:t>
            </a:r>
            <a:r>
              <a:rPr lang="en-US" b="1" dirty="0">
                <a:latin typeface="Cambria" panose="02040503050406030204" pitchFamily="18" charset="0"/>
              </a:rPr>
              <a:t> rapidly, the opposite of what is expected.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778119" y="501799"/>
            <a:ext cx="8162276" cy="1379755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The Process of Science: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What Causes Muscle Burn?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94592" y="563345"/>
            <a:ext cx="8171066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The Process of Science: 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What Causes Muscle Burn?</a:t>
            </a:r>
          </a:p>
        </p:txBody>
      </p:sp>
      <p:sp>
        <p:nvSpPr>
          <p:cNvPr id="146434" name="Rectangle 2"/>
          <p:cNvSpPr>
            <a:spLocks noGrp="1" noChangeArrowheads="1"/>
          </p:cNvSpPr>
          <p:nvPr>
            <p:ph idx="1"/>
          </p:nvPr>
        </p:nvSpPr>
        <p:spPr>
          <a:xfrm>
            <a:off x="633045" y="2215662"/>
            <a:ext cx="8197445" cy="3961300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Recent research indicates that increased levels of other ions may be to blame.</a:t>
            </a:r>
          </a:p>
          <a:p>
            <a:r>
              <a:rPr lang="en-US" b="1" dirty="0">
                <a:latin typeface="Cambria" panose="02040503050406030204" pitchFamily="18" charset="0"/>
              </a:rPr>
              <a:t>The role of lactic acid in muscle fatigue remains a hotly debated topic.</a:t>
            </a:r>
          </a:p>
          <a:p>
            <a:r>
              <a:rPr lang="en-US" b="1" dirty="0">
                <a:latin typeface="Cambria" panose="02040503050406030204" pitchFamily="18" charset="0"/>
              </a:rPr>
              <a:t>Science is dynamic and subject to constant adjustment as new evidence is uncovered.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68214" y="440253"/>
            <a:ext cx="8311745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Fermentation in Microorganisms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>
          <a:xfrm>
            <a:off x="668215" y="1477107"/>
            <a:ext cx="8162276" cy="4699855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Fermentation alone is enough to sustain many microorganisms. </a:t>
            </a:r>
          </a:p>
          <a:p>
            <a:r>
              <a:rPr lang="en-US" b="1" dirty="0">
                <a:latin typeface="Cambria" panose="02040503050406030204" pitchFamily="18" charset="0"/>
              </a:rPr>
              <a:t>The lactic acid produced by yeast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酵母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b="1" dirty="0">
                <a:latin typeface="Cambria" panose="02040503050406030204" pitchFamily="18" charset="0"/>
              </a:rPr>
              <a:t> using lactic acid fermentation is used to produce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cheese, sour cream, and yogurt,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soy sauce, pickles, cabbage, and olives, and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sausage meat products.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97877" y="496605"/>
            <a:ext cx="8232614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Fermentation in Microorganisms</a:t>
            </a:r>
          </a:p>
        </p:txBody>
      </p:sp>
      <p:sp>
        <p:nvSpPr>
          <p:cNvPr id="150530" name="Rectangle 2"/>
          <p:cNvSpPr>
            <a:spLocks noGrp="1" noChangeArrowheads="1"/>
          </p:cNvSpPr>
          <p:nvPr>
            <p:ph idx="1"/>
          </p:nvPr>
        </p:nvSpPr>
        <p:spPr>
          <a:xfrm>
            <a:off x="597877" y="1455468"/>
            <a:ext cx="7939454" cy="4825962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Yeast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is capable of cellular respiration and fermentation and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can perform alcoholic fermentation to produce CO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 and ethyl alcohol instead of lactic acid.</a:t>
            </a:r>
          </a:p>
          <a:p>
            <a:pPr lvl="2"/>
            <a:r>
              <a:rPr lang="en-US" b="1" dirty="0">
                <a:latin typeface="Cambria" panose="02040503050406030204" pitchFamily="18" charset="0"/>
              </a:rPr>
              <a:t>For thousands of years, people have put yeast to work producing alcoholic beverages such as beer and wine. </a:t>
            </a:r>
          </a:p>
          <a:p>
            <a:pPr lvl="2"/>
            <a:r>
              <a:rPr lang="en-US" b="1" dirty="0">
                <a:latin typeface="Cambria" panose="02040503050406030204" pitchFamily="18" charset="0"/>
              </a:rPr>
              <a:t>As every baker knows, the CO</a:t>
            </a:r>
            <a:r>
              <a:rPr lang="en-US" b="1" baseline="-25000" dirty="0">
                <a:latin typeface="Cambria" panose="02040503050406030204" pitchFamily="18" charset="0"/>
              </a:rPr>
              <a:t>2</a:t>
            </a:r>
            <a:r>
              <a:rPr lang="en-US" b="1" dirty="0">
                <a:latin typeface="Cambria" panose="02040503050406030204" pitchFamily="18" charset="0"/>
              </a:rPr>
              <a:t> bubbles from fermenting yeast also cause bread dough to rise.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Arial"/>
                <a:ea typeface="Geneva"/>
                <a:cs typeface="Arial"/>
              </a:rPr>
              <a:t>Figure 6.15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45200" y="304800"/>
            <a:ext cx="8546592" cy="3163824"/>
            <a:chOff x="298704" y="1847088"/>
            <a:chExt cx="8546592" cy="31638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04" y="1847088"/>
              <a:ext cx="8546592" cy="31638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63565" y="1864889"/>
              <a:ext cx="9749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OUTPUT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87802" y="3935268"/>
              <a:ext cx="153920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 Ethyl alcohol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09959" y="2207626"/>
              <a:ext cx="530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ATP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94835" y="2105056"/>
              <a:ext cx="7069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 ADP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30706" y="2919831"/>
              <a:ext cx="1010213" cy="291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292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Glycolysis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15289" y="222329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46370" y="2361397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  <a:sym typeface="Symbol"/>
                </a:rPr>
                <a:t> </a:t>
              </a:r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0977" y="2354906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P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05059" y="3793426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NAD</a:t>
              </a:r>
              <a:r>
                <a:rPr lang="en-US" sz="1400" b="1" baseline="30000">
                  <a:solidFill>
                    <a:srgbClr val="000000"/>
                  </a:solidFill>
                  <a:latin typeface="Symbol"/>
                  <a:ea typeface="ＭＳ Ｐゴシック" charset="0"/>
                  <a:cs typeface="Arial" pitchFamily="34" charset="0"/>
                </a:rPr>
                <a:t>+</a:t>
              </a:r>
              <a:endParaRPr lang="en-US" sz="1400" b="1" baseline="30000" dirty="0">
                <a:solidFill>
                  <a:srgbClr val="000000"/>
                </a:solidFill>
                <a:latin typeface="Symbol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42835" y="379716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9903" y="379380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93901" y="3797162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NADH</a:t>
              </a:r>
              <a:endParaRPr lang="en-US" sz="1400" b="1" baseline="30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0474" y="35539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Symbol" pitchFamily="18" charset="2"/>
                  <a:ea typeface="ＭＳ Ｐゴシック" charset="0"/>
                  <a:cs typeface="Arial" pitchFamily="34" charset="0"/>
                  <a:sym typeface="Symbol"/>
                </a:rPr>
                <a:t></a:t>
              </a:r>
              <a:endPara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54006" y="35539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Symbol" pitchFamily="18" charset="2"/>
                  <a:ea typeface="ＭＳ Ｐゴシック" charset="0"/>
                  <a:cs typeface="Arial" pitchFamily="34" charset="0"/>
                  <a:sym typeface="Symbol"/>
                </a:rPr>
                <a:t></a:t>
              </a:r>
              <a:endPara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74757" y="4087122"/>
              <a:ext cx="1541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 pyruvic acid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25084" y="378743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69819" y="377733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04563" y="3779657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NAD</a:t>
              </a:r>
              <a:r>
                <a:rPr lang="en-US" sz="1400" b="1" baseline="30000">
                  <a:solidFill>
                    <a:srgbClr val="000000"/>
                  </a:solidFill>
                  <a:latin typeface="Symbol"/>
                  <a:ea typeface="ＭＳ Ｐゴシック" charset="0"/>
                  <a:cs typeface="Arial" pitchFamily="34" charset="0"/>
                </a:rPr>
                <a:t>+</a:t>
              </a:r>
              <a:endParaRPr lang="en-US" sz="1400" b="1" baseline="30000" dirty="0">
                <a:solidFill>
                  <a:srgbClr val="000000"/>
                </a:solidFill>
                <a:latin typeface="Symbol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25147" y="3784827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NADH</a:t>
              </a:r>
              <a:endParaRPr lang="en-US" sz="1400" b="1" baseline="30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88346" y="354437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Symbol" pitchFamily="18" charset="2"/>
                  <a:ea typeface="ＭＳ Ｐゴシック" charset="0"/>
                  <a:cs typeface="Arial" pitchFamily="34" charset="0"/>
                  <a:sym typeface="Symbol"/>
                </a:rPr>
                <a:t></a:t>
              </a:r>
              <a:endPara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74939" y="354220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Symbol" pitchFamily="18" charset="2"/>
                  <a:ea typeface="ＭＳ Ｐゴシック" charset="0"/>
                  <a:cs typeface="Arial" pitchFamily="34" charset="0"/>
                  <a:sym typeface="Symbol"/>
                </a:rPr>
                <a:t></a:t>
              </a:r>
              <a:endPara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32062" y="4201634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  <a:sym typeface="Symbol"/>
                </a:rPr>
                <a:t> </a:t>
              </a:r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90859" y="4206205"/>
              <a:ext cx="38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H</a:t>
              </a:r>
              <a:r>
                <a:rPr lang="en-US" sz="1400" b="1" baseline="30000">
                  <a:solidFill>
                    <a:srgbClr val="000000"/>
                  </a:solidFill>
                  <a:latin typeface="Symbol"/>
                  <a:ea typeface="ＭＳ Ｐゴシック" charset="0"/>
                  <a:cs typeface="Arial" pitchFamily="34" charset="0"/>
                </a:rPr>
                <a:t>+</a:t>
              </a:r>
              <a:endParaRPr lang="en-US" sz="1400" b="1" baseline="30000" dirty="0">
                <a:solidFill>
                  <a:srgbClr val="000000"/>
                </a:solidFill>
                <a:latin typeface="Symbol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2741" y="1859874"/>
              <a:ext cx="7617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INPUT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5328" y="4363702"/>
              <a:ext cx="94288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500" b="1" dirty="0">
                  <a:solidFill>
                    <a:srgbClr val="FFFFFF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Glucose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6305" y="2497578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P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45438" y="2535285"/>
              <a:ext cx="1495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 CO</a:t>
              </a:r>
              <a:r>
                <a:rPr lang="en-US" sz="1400" b="1" baseline="-25000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2</a:t>
              </a:r>
              <a:r>
                <a:rPr lang="en-US" sz="1400" b="1" dirty="0">
                  <a:solidFill>
                    <a:srgbClr val="000000"/>
                  </a:solidFill>
                  <a:latin typeface="Arial" pitchFamily="34" charset="0"/>
                  <a:ea typeface="ＭＳ Ｐゴシック" charset="0"/>
                  <a:cs typeface="Arial" pitchFamily="34" charset="0"/>
                </a:rPr>
                <a:t> released</a:t>
              </a:r>
            </a:p>
          </p:txBody>
        </p:sp>
      </p:grpSp>
      <p:pic>
        <p:nvPicPr>
          <p:cNvPr id="34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302" y="3606195"/>
            <a:ext cx="4784222" cy="32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9902" y="282141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(2 Ethanol)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980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08" y="1115568"/>
            <a:ext cx="5967984" cy="4626864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Arial"/>
                <a:ea typeface="Geneva"/>
                <a:cs typeface="Arial"/>
              </a:rPr>
              <a:t>Figure 6.15-1</a:t>
            </a:r>
            <a:endParaRPr lang="en-US" sz="1200" dirty="0"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6723" y="1102676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OUTPUT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5152" y="4436504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 Ethyl alcohol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3416" y="11155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0278" y="5086246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Glucose</a:t>
            </a:r>
          </a:p>
        </p:txBody>
      </p:sp>
    </p:spTree>
    <p:extLst>
      <p:ext uri="{BB962C8B-B14F-4D97-AF65-F5344CB8AC3E}">
        <p14:creationId xmlns:p14="http://schemas.microsoft.com/office/powerpoint/2010/main" val="2506418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819912"/>
            <a:ext cx="8546592" cy="52181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Arial"/>
                <a:ea typeface="Geneva"/>
                <a:cs typeface="Arial"/>
              </a:rPr>
              <a:t>Figure 6.15-2</a:t>
            </a:r>
            <a:endParaRPr lang="en-US" sz="1200" dirty="0"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9892" y="3386710"/>
            <a:ext cx="1366080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Glucose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1022" y="1445626"/>
            <a:ext cx="762003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3324" y="1267484"/>
            <a:ext cx="1056828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 ADP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6088" y="2615031"/>
            <a:ext cx="1568058" cy="423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15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Glycolysis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0603" y="1436158"/>
            <a:ext cx="351378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9351" y="1660039"/>
            <a:ext cx="599844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  <a:sym typeface="Symbol"/>
              </a:rPr>
              <a:t> </a:t>
            </a:r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8888" y="1673624"/>
            <a:ext cx="385042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62359" y="4079355"/>
            <a:ext cx="950901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NAD</a:t>
            </a:r>
            <a:r>
              <a:rPr lang="en-US" sz="2334" b="1" baseline="30000">
                <a:solidFill>
                  <a:srgbClr val="000000"/>
                </a:solidFill>
                <a:latin typeface="Symbol"/>
                <a:ea typeface="ＭＳ Ｐゴシック" charset="0"/>
                <a:cs typeface="Arial" pitchFamily="34" charset="0"/>
              </a:rPr>
              <a:t>+</a:t>
            </a:r>
            <a:endParaRPr lang="en-US" sz="2334" b="1" baseline="30000" dirty="0">
              <a:solidFill>
                <a:srgbClr val="000000"/>
              </a:solidFill>
              <a:latin typeface="Symbol"/>
              <a:ea typeface="ＭＳ Ｐゴシック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0110" y="4081712"/>
            <a:ext cx="351378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43451" y="4081712"/>
            <a:ext cx="351378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56773" y="4081558"/>
            <a:ext cx="1050288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NADH</a:t>
            </a:r>
            <a:endParaRPr lang="en-US" sz="2334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552" y="3671453"/>
            <a:ext cx="349776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2334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7615" y="3671453"/>
            <a:ext cx="349776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2334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53418" y="4568340"/>
            <a:ext cx="2496654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 pyruvic acid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6309" y="4059656"/>
            <a:ext cx="351378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47721" y="4056343"/>
            <a:ext cx="351378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7238" y="4059656"/>
            <a:ext cx="950901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NAD</a:t>
            </a:r>
            <a:r>
              <a:rPr lang="en-US" sz="2334" b="1" baseline="30000">
                <a:solidFill>
                  <a:srgbClr val="000000"/>
                </a:solidFill>
                <a:latin typeface="Symbol"/>
                <a:ea typeface="ＭＳ Ｐゴシック" charset="0"/>
                <a:cs typeface="Arial" pitchFamily="34" charset="0"/>
              </a:rPr>
              <a:t>+</a:t>
            </a:r>
            <a:endParaRPr lang="en-US" sz="2334" b="1" baseline="30000" dirty="0">
              <a:solidFill>
                <a:srgbClr val="000000"/>
              </a:solidFill>
              <a:latin typeface="Symbol"/>
              <a:ea typeface="ＭＳ Ｐゴシック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6292" y="4072187"/>
            <a:ext cx="1050288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NADH</a:t>
            </a:r>
            <a:endParaRPr lang="en-US" sz="2334" b="1" baseline="300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50564" y="3658753"/>
            <a:ext cx="349776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2334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37180" y="3658956"/>
            <a:ext cx="349776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2334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40840" y="4746247"/>
            <a:ext cx="599844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  <a:sym typeface="Symbol"/>
              </a:rPr>
              <a:t> </a:t>
            </a:r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40078" y="4756007"/>
            <a:ext cx="518091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H</a:t>
            </a:r>
            <a:r>
              <a:rPr lang="en-US" sz="2334" b="1" baseline="30000">
                <a:solidFill>
                  <a:srgbClr val="000000"/>
                </a:solidFill>
                <a:latin typeface="Symbol"/>
                <a:ea typeface="ＭＳ Ｐゴシック" charset="0"/>
                <a:cs typeface="Arial" pitchFamily="34" charset="0"/>
              </a:rPr>
              <a:t>+</a:t>
            </a:r>
            <a:endParaRPr lang="en-US" sz="2334" b="1" baseline="30000" dirty="0">
              <a:solidFill>
                <a:srgbClr val="000000"/>
              </a:solidFill>
              <a:latin typeface="Symbol"/>
              <a:ea typeface="ＭＳ Ｐゴシック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6123" y="1908916"/>
            <a:ext cx="385042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36925" y="1981859"/>
            <a:ext cx="2294218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 CO</a:t>
            </a:r>
            <a:r>
              <a:rPr lang="en-US" sz="2334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  <a:r>
              <a:rPr lang="en-US" sz="2334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 released</a:t>
            </a:r>
          </a:p>
        </p:txBody>
      </p:sp>
    </p:spTree>
    <p:extLst>
      <p:ext uri="{BB962C8B-B14F-4D97-AF65-F5344CB8AC3E}">
        <p14:creationId xmlns:p14="http://schemas.microsoft.com/office/powerpoint/2010/main" val="2506418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0892" y="380671"/>
            <a:ext cx="8543108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Evolution Connection:</a:t>
            </a:r>
            <a:b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The Importance of Oxygen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659423" y="1714499"/>
            <a:ext cx="8171068" cy="4462463"/>
          </a:xfrm>
        </p:spPr>
        <p:txBody>
          <a:bodyPr/>
          <a:lstStyle/>
          <a:p>
            <a:r>
              <a:rPr lang="en-US" sz="2400" b="1" dirty="0">
                <a:latin typeface="Cambria" panose="02040503050406030204" pitchFamily="18" charset="0"/>
              </a:rPr>
              <a:t>Aerobic and anaerobic respiration start with glycolysis, the splitting of glucose to form pyruvic acid. </a:t>
            </a:r>
          </a:p>
          <a:p>
            <a:r>
              <a:rPr lang="en-US" sz="2400" b="1" dirty="0">
                <a:latin typeface="Cambria" panose="02040503050406030204" pitchFamily="18" charset="0"/>
              </a:rPr>
              <a:t>Glycolysis is thus the universal energy-harvesting process of life. </a:t>
            </a:r>
          </a:p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The role of glycolysis in both respiration and fermentation has an evolutionary basis.</a:t>
            </a:r>
          </a:p>
          <a:p>
            <a:pPr lvl="1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Between 3.5 and 2.7 billion years ago, before significant levels of oxygen were present in Earth’s atmosphere, ancient prokaryotes probably</a:t>
            </a:r>
          </a:p>
          <a:p>
            <a:pPr lvl="2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used glycolysis to make ATP and</a:t>
            </a:r>
          </a:p>
          <a:p>
            <a:pPr lvl="2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generated ATP exclusively from glycolysis. </a:t>
            </a:r>
          </a:p>
          <a:p>
            <a:endParaRPr lang="en-US" sz="2400" b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77007" y="396291"/>
            <a:ext cx="8276576" cy="9588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Energy Flow and Chemical Cycling </a:t>
            </a:r>
            <a:b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in the Biosphere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77007" y="1916724"/>
            <a:ext cx="8153484" cy="4436086"/>
          </a:xfrm>
        </p:spPr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</a:rPr>
              <a:t>All life requires energy</a:t>
            </a:r>
            <a:r>
              <a:rPr lang="en-US" sz="6600" b="1" dirty="0">
                <a:solidFill>
                  <a:srgbClr val="FF0000"/>
                </a:solidFill>
                <a:latin typeface="Cambria" panose="02040503050406030204" pitchFamily="18" charset="0"/>
              </a:rPr>
              <a:t>!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In almost all ecosystems on Earth, this energy originates with the sun.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During photosynthesis, plants convert the energy of sunlight to the chemical energy of sugars and other organic molecules.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Humans and other animals depend on this conversion for food and more.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" y="204216"/>
            <a:ext cx="7888224" cy="64495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44950" y="1882775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First eukaryotic organisms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44950" y="2111375"/>
            <a:ext cx="4560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Atmospheric oxygen reaches 10% of modern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4950" y="2330450"/>
            <a:ext cx="195438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Atmospheric oxygen</a:t>
            </a:r>
          </a:p>
          <a:p>
            <a:pPr eaLnBrk="0" hangingPunct="0">
              <a:lnSpc>
                <a:spcPts val="1500"/>
              </a:lnSpc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first appears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3032" y="3232150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Oldest prokaryotic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fossils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46514" y="4019550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Origin of Earth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027996" y="2730500"/>
            <a:ext cx="193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Billions of years ago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2859939" y="981950"/>
            <a:ext cx="184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r>
              <a:rPr lang="en-US" sz="14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 present in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Earth’s atmosphere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7856" y="187825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2.1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97856" y="21150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2.2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97856" y="235181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2.7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96512" y="324485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3.5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1506" y="396494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4.5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5592" y="1788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06418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668215" y="2022231"/>
            <a:ext cx="8162276" cy="4154731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The fact that glycolysis occurs in almost all organisms suggests that it evolved very early in ancestors common to all the domains of life. </a:t>
            </a:r>
          </a:p>
          <a:p>
            <a:r>
              <a:rPr lang="en-US" b="1" dirty="0">
                <a:latin typeface="Cambria" panose="02040503050406030204" pitchFamily="18" charset="0"/>
              </a:rPr>
              <a:t>The location of glycolysis within the cell also implies great antiquity.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The pathway does not require any of the membrane-enclosed organelles of the eukaryotic cell, which evolved more than a billion years after the prokaryotic cell.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82515" y="538933"/>
            <a:ext cx="8291146" cy="958863"/>
          </a:xfrm>
        </p:spPr>
        <p:txBody>
          <a:bodyPr/>
          <a:lstStyle/>
          <a:p>
            <a:r>
              <a:rPr lang="en-US" sz="4000" dirty="0">
                <a:solidFill>
                  <a:srgbClr val="C39150"/>
                </a:solidFill>
                <a:latin typeface="Cambria" panose="02040503050406030204" pitchFamily="18" charset="0"/>
              </a:rPr>
              <a:t>Evolution Connection:</a:t>
            </a:r>
            <a:br>
              <a:rPr lang="en-US" sz="4000" dirty="0">
                <a:solidFill>
                  <a:srgbClr val="C39150"/>
                </a:solidFill>
                <a:latin typeface="Cambria" panose="02040503050406030204" pitchFamily="18" charset="0"/>
              </a:rPr>
            </a:br>
            <a:r>
              <a:rPr lang="en-US" sz="4000" dirty="0">
                <a:solidFill>
                  <a:srgbClr val="C39150"/>
                </a:solidFill>
                <a:latin typeface="Cambria" panose="02040503050406030204" pitchFamily="18" charset="0"/>
              </a:rPr>
              <a:t>The Importance of Oxygen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8" y="481584"/>
            <a:ext cx="6181344" cy="58948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14950" y="3838575"/>
            <a:ext cx="2151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656565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Electron</a:t>
            </a:r>
          </a:p>
          <a:p>
            <a:pPr eaLnBrk="0" hangingPunct="0"/>
            <a:r>
              <a:rPr lang="en-US" sz="2000" b="1" dirty="0">
                <a:solidFill>
                  <a:srgbClr val="656565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Transport Chain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2661" y="5486400"/>
            <a:ext cx="77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656565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1972" y="4202043"/>
            <a:ext cx="77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656565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8589" y="1825168"/>
            <a:ext cx="1007006" cy="1079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656565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Citric</a:t>
            </a:r>
          </a:p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656565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Acid</a:t>
            </a:r>
          </a:p>
          <a:p>
            <a:pPr algn="ctr" eaLnBrk="0" hangingPunct="0">
              <a:lnSpc>
                <a:spcPts val="2500"/>
              </a:lnSpc>
            </a:pPr>
            <a:r>
              <a:rPr lang="en-US" b="1" dirty="0">
                <a:solidFill>
                  <a:srgbClr val="656565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Cycle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9428" y="21818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Glycolysis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2506" y="4192518"/>
            <a:ext cx="77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97779" y="3101518"/>
            <a:ext cx="35298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979B9E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979B9E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5788" y="3404175"/>
            <a:ext cx="35298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979B9E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979B9E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3620" y="3697307"/>
            <a:ext cx="35298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979B9E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979B9E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2465" y="2310304"/>
            <a:ext cx="35298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656565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656565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98129" y="1965677"/>
            <a:ext cx="35298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656565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656565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39518" y="1616654"/>
            <a:ext cx="35298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656565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656565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548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972312"/>
            <a:ext cx="6370320" cy="4913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6.UN02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78843" y="3372733"/>
            <a:ext cx="2151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656565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Electron</a:t>
            </a:r>
          </a:p>
          <a:p>
            <a:pPr eaLnBrk="0" hangingPunct="0"/>
            <a:r>
              <a:rPr lang="en-US" sz="2000" b="1" dirty="0">
                <a:solidFill>
                  <a:srgbClr val="656565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Transport Chain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24024" y="5004375"/>
            <a:ext cx="77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656565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86247" y="4697343"/>
            <a:ext cx="77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20830" y="2277892"/>
            <a:ext cx="1007006" cy="1079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Citric</a:t>
            </a:r>
          </a:p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Acid</a:t>
            </a:r>
          </a:p>
          <a:p>
            <a:pPr algn="ctr" eaLnBrk="0" hangingPunct="0">
              <a:lnSpc>
                <a:spcPts val="2500"/>
              </a:lnSpc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Cycle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33703" y="26676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656565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Glycolysis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06781" y="4678293"/>
            <a:ext cx="77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85132" y="3207852"/>
            <a:ext cx="35298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656565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656565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38611" y="2922373"/>
            <a:ext cx="352982" cy="417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656565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656565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56016" y="2607254"/>
            <a:ext cx="35298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656565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656565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2696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966216"/>
            <a:ext cx="6370320" cy="4925568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6.UN03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3074" y="5004375"/>
            <a:ext cx="77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95772" y="4687818"/>
            <a:ext cx="77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7F8184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2864" y="2310943"/>
            <a:ext cx="1007006" cy="1079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7F8184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Citric</a:t>
            </a:r>
          </a:p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7F8184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Acid</a:t>
            </a:r>
          </a:p>
          <a:p>
            <a:pPr algn="ctr" eaLnBrk="0" hangingPunct="0">
              <a:lnSpc>
                <a:spcPts val="2500"/>
              </a:lnSpc>
            </a:pPr>
            <a:r>
              <a:rPr lang="en-US" b="1" dirty="0">
                <a:solidFill>
                  <a:srgbClr val="7F8184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Cycle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3703" y="26676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7F8184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Glycolysis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6781" y="4678293"/>
            <a:ext cx="77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>
                <a:solidFill>
                  <a:srgbClr val="7F8184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85315" y="3204335"/>
            <a:ext cx="35298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3081" y="2915979"/>
            <a:ext cx="35298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3342" y="2614398"/>
            <a:ext cx="35298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lnSpc>
                <a:spcPts val="2600"/>
              </a:lnSpc>
            </a:pPr>
            <a:r>
              <a:rPr lang="en-US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8368" y="3391783"/>
            <a:ext cx="2151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Electron</a:t>
            </a:r>
          </a:p>
          <a:p>
            <a:pPr eaLnBrk="0" hangingPunct="0"/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Transport Chain</a:t>
            </a:r>
          </a:p>
        </p:txBody>
      </p:sp>
    </p:spTree>
    <p:extLst>
      <p:ext uri="{BB962C8B-B14F-4D97-AF65-F5344CB8AC3E}">
        <p14:creationId xmlns:p14="http://schemas.microsoft.com/office/powerpoint/2010/main" val="1878269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1908048"/>
            <a:ext cx="7284720" cy="3041904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6.UN04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14450" y="2809875"/>
            <a:ext cx="90762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8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Sunlight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6041" y="3781425"/>
            <a:ext cx="1515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Photosynthesis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93745" y="2059492"/>
            <a:ext cx="888385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8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</a:t>
            </a:r>
            <a:r>
              <a:rPr lang="en-US" sz="1408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6</a:t>
            </a:r>
            <a:r>
              <a:rPr lang="en-US" sz="1408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H</a:t>
            </a:r>
            <a:r>
              <a:rPr lang="en-US" sz="1408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12</a:t>
            </a:r>
            <a:r>
              <a:rPr lang="en-US" sz="1408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r>
              <a:rPr lang="en-US" sz="1408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1409" y="2833105"/>
            <a:ext cx="393056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8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r>
              <a:rPr lang="en-US" sz="1408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63541" y="3709543"/>
            <a:ext cx="1120820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Cellular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respiration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4189" y="4456165"/>
            <a:ext cx="522900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8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CO</a:t>
            </a:r>
            <a:r>
              <a:rPr lang="en-US" sz="1408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4921" y="4423587"/>
            <a:ext cx="522900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8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H</a:t>
            </a:r>
            <a:r>
              <a:rPr lang="en-US" sz="1408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  <a:r>
              <a:rPr lang="en-US" sz="1408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endParaRPr lang="en-US" sz="1408" b="1" baseline="-25000" dirty="0">
              <a:solidFill>
                <a:srgbClr val="FFFFFF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5710" y="3149720"/>
            <a:ext cx="531940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8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12330" y="1908048"/>
            <a:ext cx="577402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8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Heat</a:t>
            </a:r>
          </a:p>
        </p:txBody>
      </p:sp>
    </p:spTree>
    <p:extLst>
      <p:ext uri="{BB962C8B-B14F-4D97-AF65-F5344CB8AC3E}">
        <p14:creationId xmlns:p14="http://schemas.microsoft.com/office/powerpoint/2010/main" val="391625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" name="Picture 92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204216"/>
            <a:ext cx="7101840" cy="6449568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6.UN06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10101" y="15659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Mitochondrion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6785" y="147672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NADH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0181" y="1309805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NADH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1193" y="1822487"/>
            <a:ext cx="740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FADH</a:t>
            </a:r>
            <a:r>
              <a:rPr lang="en-US" sz="14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0780" y="2506619"/>
            <a:ext cx="6623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Citric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Acid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Cycle</a:t>
            </a:r>
            <a:endParaRPr lang="en-US" sz="14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62363" y="2482085"/>
            <a:ext cx="7216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 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Acetyl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CoA</a:t>
            </a:r>
            <a:endParaRPr lang="en-US" sz="14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1619" y="243994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Glycolysis</a:t>
            </a:r>
            <a:r>
              <a:rPr lang="en-US" sz="1400" b="1" baseline="-25000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2505" y="2809276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Glucose</a:t>
            </a:r>
            <a:endParaRPr lang="en-US" sz="14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60888" y="2796645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Pyruvic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acid</a:t>
            </a:r>
            <a:endParaRPr lang="en-US" sz="14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9126" y="4432494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by direct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synthesis</a:t>
            </a:r>
            <a:endParaRPr lang="en-US" sz="14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7474" y="4414362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by direct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synthesis</a:t>
            </a:r>
            <a:endParaRPr lang="en-US" sz="14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1122" y="3258395"/>
            <a:ext cx="1556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Electron 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Transport Chain</a:t>
            </a:r>
            <a:endParaRPr lang="en-US" sz="1400" b="1" baseline="-25000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11422" y="147661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NADH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3980" y="4357002"/>
            <a:ext cx="530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8880" y="4347687"/>
            <a:ext cx="530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ATP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04262" y="4540098"/>
            <a:ext cx="772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About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28 ATP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11628" y="4413444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by ATP</a:t>
            </a:r>
          </a:p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synthase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98083" y="5860091"/>
            <a:ext cx="772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About</a:t>
            </a:r>
          </a:p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32 ATP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99118" y="15018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59842" y="15148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97473" y="1746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06998" y="12907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39678" y="37720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38743" y="3762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58753" y="3762565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CO</a:t>
            </a:r>
            <a:r>
              <a:rPr lang="en-US" sz="14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56619" y="3756215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CO</a:t>
            </a:r>
            <a:r>
              <a:rPr lang="en-US" sz="14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98935" y="3857815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H</a:t>
            </a:r>
            <a:r>
              <a:rPr lang="en-US" sz="14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endParaRPr lang="en-US" sz="1400" b="1" baseline="-25000" dirty="0">
              <a:solidFill>
                <a:srgbClr val="FFFFFF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54651" y="11808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1542" y="11808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99543" y="117846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8087" y="11784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36216" y="105553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81008" y="1055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40474" y="1575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80504" y="15754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3" name="Freeform 2"/>
          <p:cNvSpPr/>
          <p:nvPr/>
        </p:nvSpPr>
        <p:spPr bwMode="auto">
          <a:xfrm>
            <a:off x="5229225" y="400050"/>
            <a:ext cx="0" cy="233362"/>
          </a:xfrm>
          <a:custGeom>
            <a:avLst/>
            <a:gdLst>
              <a:gd name="connsiteX0" fmla="*/ 0 w 0"/>
              <a:gd name="connsiteY0" fmla="*/ 0 h 233362"/>
              <a:gd name="connsiteX1" fmla="*/ 0 w 0"/>
              <a:gd name="connsiteY1" fmla="*/ 233362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33362">
                <a:moveTo>
                  <a:pt x="0" y="0"/>
                </a:moveTo>
                <a:lnTo>
                  <a:pt x="0" y="233362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11771" y="25941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30871" y="2850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92651" y="3105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00"/>
                </a:solidFill>
                <a:latin typeface="Symbol" pitchFamily="18" charset="2"/>
                <a:ea typeface="ＭＳ Ｐゴシック" charset="0"/>
                <a:cs typeface="Arial" pitchFamily="34" charset="0"/>
                <a:sym typeface="Symbol"/>
              </a:rPr>
              <a:t></a:t>
            </a:r>
            <a:endParaRPr lang="en-US" sz="1400" b="1" dirty="0">
              <a:solidFill>
                <a:srgbClr val="000000"/>
              </a:solidFill>
              <a:latin typeface="Symbol" pitchFamily="18" charset="2"/>
              <a:ea typeface="ＭＳ Ｐゴシック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41892" y="483680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O</a:t>
            </a:r>
            <a:r>
              <a:rPr lang="en-US" sz="1400" b="1" baseline="-25000" dirty="0">
                <a:solidFill>
                  <a:srgbClr val="FFFFFF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517650" y="5200650"/>
            <a:ext cx="6508750" cy="374650"/>
            <a:chOff x="1517650" y="5200650"/>
            <a:chExt cx="6508750" cy="374650"/>
          </a:xfrm>
        </p:grpSpPr>
        <p:sp>
          <p:nvSpPr>
            <p:cNvPr id="47" name="Freeform 46"/>
            <p:cNvSpPr/>
            <p:nvPr/>
          </p:nvSpPr>
          <p:spPr bwMode="auto">
            <a:xfrm>
              <a:off x="1517650" y="5200650"/>
              <a:ext cx="6508750" cy="196850"/>
            </a:xfrm>
            <a:custGeom>
              <a:avLst/>
              <a:gdLst>
                <a:gd name="connsiteX0" fmla="*/ 0 w 6508750"/>
                <a:gd name="connsiteY0" fmla="*/ 0 h 196850"/>
                <a:gd name="connsiteX1" fmla="*/ 0 w 6508750"/>
                <a:gd name="connsiteY1" fmla="*/ 196850 h 196850"/>
                <a:gd name="connsiteX2" fmla="*/ 6508750 w 6508750"/>
                <a:gd name="connsiteY2" fmla="*/ 196850 h 196850"/>
                <a:gd name="connsiteX3" fmla="*/ 6508750 w 6508750"/>
                <a:gd name="connsiteY3" fmla="*/ 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8750" h="196850">
                  <a:moveTo>
                    <a:pt x="0" y="0"/>
                  </a:moveTo>
                  <a:lnTo>
                    <a:pt x="0" y="196850"/>
                  </a:lnTo>
                  <a:lnTo>
                    <a:pt x="6508750" y="196850"/>
                  </a:lnTo>
                  <a:lnTo>
                    <a:pt x="6508750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4787900" y="5397500"/>
              <a:ext cx="0" cy="177800"/>
            </a:xfrm>
            <a:custGeom>
              <a:avLst/>
              <a:gdLst>
                <a:gd name="connsiteX0" fmla="*/ 0 w 0"/>
                <a:gd name="connsiteY0" fmla="*/ 0 h 177800"/>
                <a:gd name="connsiteX1" fmla="*/ 0 w 0"/>
                <a:gd name="connsiteY1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1811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374904"/>
            <a:ext cx="8546592" cy="6108192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6.UN07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7650" y="295275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BMR by weight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220" y="1028700"/>
            <a:ext cx="851515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2100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7220" y="1452108"/>
            <a:ext cx="851515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2050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7220" y="1875516"/>
            <a:ext cx="851515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7220" y="2317974"/>
            <a:ext cx="851515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1950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220" y="2731857"/>
            <a:ext cx="851515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1900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7220" y="3183840"/>
            <a:ext cx="851515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1850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7220" y="3597723"/>
            <a:ext cx="851515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1800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7220" y="4049706"/>
            <a:ext cx="851515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1750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7220" y="4501689"/>
            <a:ext cx="851515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1700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7220" y="4925097"/>
            <a:ext cx="851515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1650</a:t>
            </a:r>
            <a:endParaRPr lang="en-US" sz="2337" b="1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7220" y="5348505"/>
            <a:ext cx="851515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1600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52564" y="5682117"/>
            <a:ext cx="68480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150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28838" y="5682117"/>
            <a:ext cx="68480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160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6062" y="5682117"/>
            <a:ext cx="68480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170</a:t>
            </a:r>
            <a:endParaRPr lang="en-US" sz="2337" b="1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2811" y="5682117"/>
            <a:ext cx="68480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180</a:t>
            </a:r>
            <a:endParaRPr lang="en-US" sz="2337" b="1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00510" y="5682117"/>
            <a:ext cx="68480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190</a:t>
            </a:r>
            <a:endParaRPr lang="en-US" sz="2337" b="1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67259" y="5682117"/>
            <a:ext cx="68480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5433" y="5682117"/>
            <a:ext cx="68480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62657" y="5682117"/>
            <a:ext cx="68480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220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10356" y="5682117"/>
            <a:ext cx="68480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230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77105" y="5682117"/>
            <a:ext cx="68480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240</a:t>
            </a:r>
            <a:endParaRPr lang="en-US" sz="2337" b="1" dirty="0">
              <a:solidFill>
                <a:srgbClr val="000000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15279" y="5682117"/>
            <a:ext cx="68480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250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55586" y="6081378"/>
            <a:ext cx="1282723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Pounds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691220" y="2948323"/>
            <a:ext cx="2282997" cy="45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337" b="1" dirty="0">
                <a:solidFill>
                  <a:srgbClr val="000000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BMR (calories)</a:t>
            </a:r>
          </a:p>
        </p:txBody>
      </p:sp>
    </p:spTree>
    <p:extLst>
      <p:ext uri="{BB962C8B-B14F-4D97-AF65-F5344CB8AC3E}">
        <p14:creationId xmlns:p14="http://schemas.microsoft.com/office/powerpoint/2010/main" val="142659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22919" y="174481"/>
            <a:ext cx="8162276" cy="722108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Producers and Consumers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522919" y="995435"/>
            <a:ext cx="8276576" cy="4949054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Plants and other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autotrophs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自养生物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b="1" dirty="0">
                <a:latin typeface="Cambria" panose="02040503050406030204" pitchFamily="18" charset="0"/>
              </a:rPr>
              <a:t> (“self-feeders”) are organisms that make all their own organic matter, including carbohydrates, lipids, proteins, and nucleic acids, from nutrients that are entirely inorganic: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carbon dioxide from the air and water and 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minerals from the soil. </a:t>
            </a:r>
          </a:p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Heterotrophs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异养生物</a:t>
            </a:r>
            <a:r>
              <a:rPr 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b="1" dirty="0">
                <a:latin typeface="Cambria" panose="02040503050406030204" pitchFamily="18" charset="0"/>
              </a:rPr>
              <a:t> (other-feeders)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include humans and other animals and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cannot make organic molecules from inorganic ones.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582" y="5944489"/>
            <a:ext cx="9090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autotroph: auto = self, </a:t>
            </a:r>
            <a:r>
              <a:rPr lang="en-US" altLang="zh-CN" sz="1800" b="1" dirty="0" err="1">
                <a:solidFill>
                  <a:srgbClr val="FF0000"/>
                </a:solidFill>
              </a:rPr>
              <a:t>troph</a:t>
            </a:r>
            <a:r>
              <a:rPr lang="en-US" altLang="zh-CN" sz="1800" b="1" dirty="0">
                <a:solidFill>
                  <a:srgbClr val="FF0000"/>
                </a:solidFill>
              </a:rPr>
              <a:t> = food </a:t>
            </a:r>
            <a:r>
              <a:rPr lang="en-US" altLang="zh-CN" sz="1800" b="1" dirty="0"/>
              <a:t>(organism that makes its own organic matter)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heterotroph: hetero = other </a:t>
            </a:r>
            <a:r>
              <a:rPr lang="en-US" altLang="zh-CN" sz="1800" b="1" dirty="0"/>
              <a:t>(an organism that cannot make its own organic foods</a:t>
            </a:r>
          </a:p>
          <a:p>
            <a:r>
              <a:rPr lang="en-US" altLang="zh-CN" sz="1800" b="1" dirty="0"/>
              <a:t>from inorganic ingredients)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59423" y="388266"/>
            <a:ext cx="8304334" cy="95886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</a:rPr>
              <a:t>Producers and Consumers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687181" y="1496598"/>
            <a:ext cx="7709473" cy="4949054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Most ecosystems depend entirely on photosynthesis for food. </a:t>
            </a:r>
          </a:p>
          <a:p>
            <a:r>
              <a:rPr lang="en-US" b="1" dirty="0">
                <a:latin typeface="Cambria" panose="02040503050406030204" pitchFamily="18" charset="0"/>
              </a:rPr>
              <a:t>Biologists refer to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plants and other autotrophs as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producers</a:t>
            </a:r>
            <a:r>
              <a:rPr lang="en-US" b="1" dirty="0">
                <a:latin typeface="Cambria" panose="02040503050406030204" pitchFamily="18" charset="0"/>
              </a:rPr>
              <a:t> and</a:t>
            </a:r>
          </a:p>
          <a:p>
            <a:pPr lvl="1"/>
            <a:r>
              <a:rPr lang="en-US" b="1" dirty="0">
                <a:latin typeface="Cambria" panose="02040503050406030204" pitchFamily="18" charset="0"/>
              </a:rPr>
              <a:t>heterotrophs, in contrast, as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consumers</a:t>
            </a:r>
            <a:r>
              <a:rPr lang="en-US" b="1" dirty="0">
                <a:latin typeface="Cambria" panose="02040503050406030204" pitchFamily="18" charset="0"/>
              </a:rPr>
              <a:t>, because they obtain their food by eating plants or by eating animals that have eaten plants.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GAMESHOW" val="False"/>
  <p:tag name="PPTVERSION" val="XP"/>
</p:tagLst>
</file>

<file path=ppt/theme/theme1.xml><?xml version="1.0" encoding="utf-8"?>
<a:theme xmlns:a="http://schemas.openxmlformats.org/drawingml/2006/main" name="CampbellEB6_Lecture_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pbellEB6_Lecture_Design" id="{B6DE6437-4D3C-4EDA-98E9-FA36A5B6B78F}" vid="{61AD6984-E196-4B60-B50C-5CFEAA8E5D4E}"/>
    </a:ext>
  </a:extLst>
</a:theme>
</file>

<file path=ppt/theme/theme10.xml><?xml version="1.0" encoding="utf-8"?>
<a:theme xmlns:a="http://schemas.openxmlformats.org/drawingml/2006/main" name="2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3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3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3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3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3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4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4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4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4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4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4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4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4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5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5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5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5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5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2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6851</TotalTime>
  <Words>3955</Words>
  <Application>Microsoft Macintosh PowerPoint</Application>
  <PresentationFormat>On-screen Show (4:3)</PresentationFormat>
  <Paragraphs>1020</Paragraphs>
  <Slides>77</Slides>
  <Notes>76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33</vt:i4>
      </vt:variant>
      <vt:variant>
        <vt:lpstr>Slide Titles</vt:lpstr>
      </vt:variant>
      <vt:variant>
        <vt:i4>77</vt:i4>
      </vt:variant>
    </vt:vector>
  </HeadingPairs>
  <TitlesOfParts>
    <vt:vector size="119" baseType="lpstr">
      <vt:lpstr>Cambria</vt:lpstr>
      <vt:lpstr>Geneva</vt:lpstr>
      <vt:lpstr>ＭＳ Ｐゴシック</vt:lpstr>
      <vt:lpstr>Symbol</vt:lpstr>
      <vt:lpstr>Times</vt:lpstr>
      <vt:lpstr>Times New Roman</vt:lpstr>
      <vt:lpstr>Wingdings</vt:lpstr>
      <vt:lpstr>楷体</vt:lpstr>
      <vt:lpstr>Arial</vt:lpstr>
      <vt:lpstr>CampbellEB6_Lecture_Design</vt:lpstr>
      <vt:lpstr>4_Blank</vt:lpstr>
      <vt:lpstr>6_Blank</vt:lpstr>
      <vt:lpstr>7_Blank</vt:lpstr>
      <vt:lpstr>10_Blank</vt:lpstr>
      <vt:lpstr>11_Blank</vt:lpstr>
      <vt:lpstr>13_Blank</vt:lpstr>
      <vt:lpstr>18_Blank</vt:lpstr>
      <vt:lpstr>19_Blank</vt:lpstr>
      <vt:lpstr>22_Blank</vt:lpstr>
      <vt:lpstr>23_Blank</vt:lpstr>
      <vt:lpstr>25_Blank</vt:lpstr>
      <vt:lpstr>29_Blank</vt:lpstr>
      <vt:lpstr>30_Blank</vt:lpstr>
      <vt:lpstr>31_Blank</vt:lpstr>
      <vt:lpstr>32_Blank</vt:lpstr>
      <vt:lpstr>34_Blank</vt:lpstr>
      <vt:lpstr>36_Blank</vt:lpstr>
      <vt:lpstr>37_Blank</vt:lpstr>
      <vt:lpstr>40_Blank</vt:lpstr>
      <vt:lpstr>41_Blank</vt:lpstr>
      <vt:lpstr>42_Blank</vt:lpstr>
      <vt:lpstr>43_Blank</vt:lpstr>
      <vt:lpstr>44_Blank</vt:lpstr>
      <vt:lpstr>45_Blank</vt:lpstr>
      <vt:lpstr>48_Blank</vt:lpstr>
      <vt:lpstr>49_Blank</vt:lpstr>
      <vt:lpstr>50_Blank</vt:lpstr>
      <vt:lpstr>51_Blank</vt:lpstr>
      <vt:lpstr>52_Blank</vt:lpstr>
      <vt:lpstr>53_Blank</vt:lpstr>
      <vt:lpstr>54_Blank</vt:lpstr>
      <vt:lpstr>122_Blank</vt:lpstr>
      <vt:lpstr>PowerPoint Presentation</vt:lpstr>
      <vt:lpstr>Biology and Society:  Getting the Most Out of Your Muscles</vt:lpstr>
      <vt:lpstr>Biology and Society:  Getting the Most Out of Your Muscles</vt:lpstr>
      <vt:lpstr>Figure 6.0-2</vt:lpstr>
      <vt:lpstr>Biology and Society:  Getting the Most Out of Your Muscles</vt:lpstr>
      <vt:lpstr>Biology and Society:  Getting the Most Out of Your Muscles</vt:lpstr>
      <vt:lpstr>Energy Flow and Chemical Cycling  in the Biosphere</vt:lpstr>
      <vt:lpstr>Producers and Consumers</vt:lpstr>
      <vt:lpstr>Producers and Consumers</vt:lpstr>
      <vt:lpstr>Chemical Cycling between Photosynthesis and Cellular Respiration</vt:lpstr>
      <vt:lpstr>Chemical Cycling between Photosynthesis and Cellular Respiration</vt:lpstr>
      <vt:lpstr>PowerPoint Presentation</vt:lpstr>
      <vt:lpstr>Chemical Cycling between Photosynthesis and Cellular Respiration</vt:lpstr>
      <vt:lpstr>Chemical Cycling between Photosynthesis and Cellular Respiration</vt:lpstr>
      <vt:lpstr>Chemical Cycling between Photosynthesis and Cellular Respiration</vt:lpstr>
      <vt:lpstr>Chemical Cycling between Photosynthesis and Cellular Respiration</vt:lpstr>
      <vt:lpstr>Cellular Respiration:  Aerobic Harvest of Food Energy</vt:lpstr>
      <vt:lpstr>Cellular Respiration:  Aerobic Harvest of Food Energy</vt:lpstr>
      <vt:lpstr>PowerPoint Presentation</vt:lpstr>
      <vt:lpstr>Energy Transformations:  An Overview of Cellular Respiration</vt:lpstr>
      <vt:lpstr>PowerPoint Presentation</vt:lpstr>
      <vt:lpstr>Energy Transformations:  An Overview of Cellular Respiration</vt:lpstr>
      <vt:lpstr>Energy Transformations:  An Overview of Cellular Respiration</vt:lpstr>
      <vt:lpstr>BioFlix Animation: Cellular Respiration</vt:lpstr>
      <vt:lpstr>PowerPoint Presentation</vt:lpstr>
      <vt:lpstr>Energy Transformations:  An Overview of Cellular Respiration</vt:lpstr>
      <vt:lpstr>Energy Transformations:  An Overview of Cellular Respiration</vt:lpstr>
      <vt:lpstr>Energy Transformations:  An Overview of Cellular Respiration</vt:lpstr>
      <vt:lpstr>Energy Transformations:  An Overview of Cellular Respiration</vt:lpstr>
      <vt:lpstr>PowerPoint Presentation</vt:lpstr>
      <vt:lpstr>PowerPoint Presentation</vt:lpstr>
      <vt:lpstr>PowerPoint Presentation</vt:lpstr>
      <vt:lpstr>Stage 2: The Citric Acid Cycle</vt:lpstr>
      <vt:lpstr>PowerPoint Presentation</vt:lpstr>
      <vt:lpstr>Stage 2: The Citric Acid Cycle</vt:lpstr>
      <vt:lpstr>Stage 2: The Citric Acid Cycle</vt:lpstr>
      <vt:lpstr>PowerPoint Presentation</vt:lpstr>
      <vt:lpstr>PowerPoint Presentation</vt:lpstr>
      <vt:lpstr>Stage 3: Electron Transport</vt:lpstr>
      <vt:lpstr>PowerPoint Presentation</vt:lpstr>
      <vt:lpstr>Stage 3: Electron Transport</vt:lpstr>
      <vt:lpstr>Stage 3: Electron Transport</vt:lpstr>
      <vt:lpstr>Figure 4.18</vt:lpstr>
      <vt:lpstr>Stage 3: Electron Transport</vt:lpstr>
      <vt:lpstr>PowerPoint Presentation</vt:lpstr>
      <vt:lpstr>PowerPoint Presentation</vt:lpstr>
      <vt:lpstr>PowerPoint Presentation</vt:lpstr>
      <vt:lpstr>Figure 6.11-1</vt:lpstr>
      <vt:lpstr>PowerPoint Presentation</vt:lpstr>
      <vt:lpstr>Fermentation（发酵）:  Anaerobic Harvest of Food Energy</vt:lpstr>
      <vt:lpstr>Fermentation in Human Muscle Cells</vt:lpstr>
      <vt:lpstr>Fermentation in Human Muscle Cells</vt:lpstr>
      <vt:lpstr>Animation: Fermentation Overview</vt:lpstr>
      <vt:lpstr>Figure 6.9</vt:lpstr>
      <vt:lpstr>Figure 6.13</vt:lpstr>
      <vt:lpstr>Figure 6.13-1</vt:lpstr>
      <vt:lpstr>Figure 6.13-2</vt:lpstr>
      <vt:lpstr>The Process of Science:  What Causes Muscle Burn?</vt:lpstr>
      <vt:lpstr>The Process of Science:  What Causes Muscle Burn?</vt:lpstr>
      <vt:lpstr>Figure 6.14</vt:lpstr>
      <vt:lpstr>The Process of Science:  What Causes Muscle Burn?</vt:lpstr>
      <vt:lpstr>The Process of Science:  What Causes Muscle Burn?</vt:lpstr>
      <vt:lpstr>The Process of Science:  What Causes Muscle Burn?</vt:lpstr>
      <vt:lpstr>Fermentation in Microorganisms</vt:lpstr>
      <vt:lpstr>Fermentation in Microorganisms</vt:lpstr>
      <vt:lpstr>Figure 6.15</vt:lpstr>
      <vt:lpstr>Figure 6.15-1</vt:lpstr>
      <vt:lpstr>Figure 6.15-2</vt:lpstr>
      <vt:lpstr>Evolution Connection: The Importance of Oxygen</vt:lpstr>
      <vt:lpstr>PowerPoint Presentation</vt:lpstr>
      <vt:lpstr>Evolution Connection: The Importance of Oxygen</vt:lpstr>
      <vt:lpstr>PowerPoint Presentation</vt:lpstr>
      <vt:lpstr>Figure 6.UN02</vt:lpstr>
      <vt:lpstr>Figure 6.UN03</vt:lpstr>
      <vt:lpstr>Figure 6.UN04</vt:lpstr>
      <vt:lpstr>Figure 6.UN06</vt:lpstr>
      <vt:lpstr>Figure 6.UN07</vt:lpstr>
    </vt:vector>
  </TitlesOfParts>
  <Company>Pearson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Delgado</dc:creator>
  <cp:lastModifiedBy>Microsoft Office User</cp:lastModifiedBy>
  <cp:revision>986</cp:revision>
  <cp:lastPrinted>2005-04-01T00:26:31Z</cp:lastPrinted>
  <dcterms:created xsi:type="dcterms:W3CDTF">2014-08-29T21:57:30Z</dcterms:created>
  <dcterms:modified xsi:type="dcterms:W3CDTF">2019-02-24T13:47:50Z</dcterms:modified>
</cp:coreProperties>
</file>